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10.xml" ContentType="application/vnd.openxmlformats-officedocument.presentationml.slide+xml"/>
  <Override PartName="/ppt/slides/slide120.xml" ContentType="application/vnd.openxmlformats-officedocument.presentationml.slide+xml"/>
  <Override PartName="/ppt/slides/slide200.xml" ContentType="application/vnd.openxmlformats-officedocument.presentationml.slide+xml"/>
  <Override PartName="/ppt/notesSlides/notesSlide60.xml" ContentType="application/vnd.openxmlformats-officedocument.presentationml.notesSlide+xml"/>
  <Override PartName="/ppt/slideLayouts/slideLayout20.xml" ContentType="application/vnd.openxmlformats-officedocument.presentationml.slideLayout+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4"/>
  </p:sldMasterIdLst>
  <p:notesMasterIdLst>
    <p:notesMasterId r:id="rId31"/>
  </p:notesMasterIdLst>
  <p:sldIdLst>
    <p:sldId id="256" r:id="rId5"/>
    <p:sldId id="299" r:id="rId6"/>
    <p:sldId id="258" r:id="rId7"/>
    <p:sldId id="275" r:id="rId8"/>
    <p:sldId id="273" r:id="rId9"/>
    <p:sldId id="287" r:id="rId10"/>
    <p:sldId id="288" r:id="rId11"/>
    <p:sldId id="289" r:id="rId12"/>
    <p:sldId id="277" r:id="rId13"/>
    <p:sldId id="281" r:id="rId14"/>
    <p:sldId id="291" r:id="rId15"/>
    <p:sldId id="283" r:id="rId16"/>
    <p:sldId id="264" r:id="rId17"/>
    <p:sldId id="284" r:id="rId18"/>
    <p:sldId id="265" r:id="rId19"/>
    <p:sldId id="285" r:id="rId20"/>
    <p:sldId id="293" r:id="rId21"/>
    <p:sldId id="286" r:id="rId22"/>
    <p:sldId id="292" r:id="rId23"/>
    <p:sldId id="294" r:id="rId24"/>
    <p:sldId id="295" r:id="rId25"/>
    <p:sldId id="290" r:id="rId26"/>
    <p:sldId id="267" r:id="rId27"/>
    <p:sldId id="272" r:id="rId28"/>
    <p:sldId id="257" r:id="rId29"/>
    <p:sldId id="2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97D185-219A-4E39-85F1-506A953421A8}">
          <p14:sldIdLst>
            <p14:sldId id="256"/>
            <p14:sldId id="299"/>
            <p14:sldId id="258"/>
            <p14:sldId id="275"/>
            <p14:sldId id="273"/>
            <p14:sldId id="287"/>
            <p14:sldId id="288"/>
            <p14:sldId id="289"/>
            <p14:sldId id="277"/>
            <p14:sldId id="281"/>
            <p14:sldId id="291"/>
          </p14:sldIdLst>
        </p14:section>
        <p14:section name="att'" id="{79FA5669-DE10-463D-9D59-93862C902227}">
          <p14:sldIdLst>
            <p14:sldId id="283"/>
            <p14:sldId id="264"/>
            <p14:sldId id="284"/>
            <p14:sldId id="265"/>
            <p14:sldId id="285"/>
            <p14:sldId id="293"/>
            <p14:sldId id="286"/>
          </p14:sldIdLst>
        </p14:section>
        <p14:section name="drop" id="{14F8703F-64D5-4751-B3CE-744EDC650347}">
          <p14:sldIdLst>
            <p14:sldId id="292"/>
          </p14:sldIdLst>
        </p14:section>
        <p14:section name="feedforward" id="{DE181BE8-B49C-4DBE-A227-540236E2D9D2}">
          <p14:sldIdLst>
            <p14:sldId id="294"/>
            <p14:sldId id="295"/>
          </p14:sldIdLst>
        </p14:section>
        <p14:section name="workflow" id="{273D8291-FA91-4344-9F65-9D60D3565D8A}">
          <p14:sldIdLst>
            <p14:sldId id="290"/>
            <p14:sldId id="267"/>
            <p14:sldId id="272"/>
            <p14:sldId id="25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3E7"/>
    <a:srgbClr val="094A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32C7D-98CF-4155-AB7F-0E7DD8C22A89}" v="99" vWet="212" dt="2025-02-06T15:49:39.134"/>
    <p1510:client id="{E693D35C-6860-054B-901B-70DC7F53FC40}" v="778" dt="2025-02-06T16:29:04.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77"/>
    <p:restoredTop sz="94637"/>
  </p:normalViewPr>
  <p:slideViewPr>
    <p:cSldViewPr snapToGrid="0">
      <p:cViewPr varScale="1">
        <p:scale>
          <a:sx n="52" d="100"/>
          <a:sy n="52" d="100"/>
        </p:scale>
        <p:origin x="224"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B3B1D-B783-4AE9-B814-F0A8A599C0C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CF2107D-B8F9-46D5-9681-EEBE788B6ABC}">
      <dgm:prSet/>
      <dgm:spPr/>
      <dgm:t>
        <a:bodyPr/>
        <a:lstStyle/>
        <a:p>
          <a:r>
            <a:rPr lang="en-US"/>
            <a:t>How popular LLMs work internally</a:t>
          </a:r>
        </a:p>
      </dgm:t>
    </dgm:pt>
    <dgm:pt modelId="{AE048060-0376-4370-87A2-97B157CCBF64}" type="parTrans" cxnId="{1C01257B-3741-41DB-AB39-98EC95D2E89D}">
      <dgm:prSet/>
      <dgm:spPr/>
      <dgm:t>
        <a:bodyPr/>
        <a:lstStyle/>
        <a:p>
          <a:endParaRPr lang="en-US"/>
        </a:p>
      </dgm:t>
    </dgm:pt>
    <dgm:pt modelId="{B6191536-CB4E-4D09-BAB2-C286729F99E4}" type="sibTrans" cxnId="{1C01257B-3741-41DB-AB39-98EC95D2E89D}">
      <dgm:prSet/>
      <dgm:spPr/>
      <dgm:t>
        <a:bodyPr/>
        <a:lstStyle/>
        <a:p>
          <a:endParaRPr lang="en-US"/>
        </a:p>
      </dgm:t>
    </dgm:pt>
    <dgm:pt modelId="{3975C072-BCC8-4310-9255-8B2CA83CD26A}">
      <dgm:prSet/>
      <dgm:spPr/>
      <dgm:t>
        <a:bodyPr/>
        <a:lstStyle/>
        <a:p>
          <a:r>
            <a:rPr lang="en-US"/>
            <a:t>Way to improve LLM model outcomes</a:t>
          </a:r>
        </a:p>
      </dgm:t>
    </dgm:pt>
    <dgm:pt modelId="{1101F28C-7F27-42E5-B718-DAEAB3BFB9D0}" type="parTrans" cxnId="{AB6FF80D-F7F0-49E8-AC7A-6D7AD17C7F34}">
      <dgm:prSet/>
      <dgm:spPr/>
      <dgm:t>
        <a:bodyPr/>
        <a:lstStyle/>
        <a:p>
          <a:endParaRPr lang="en-US"/>
        </a:p>
      </dgm:t>
    </dgm:pt>
    <dgm:pt modelId="{C6EC668F-A3B3-40D8-9B8B-3AA536FAE5DA}" type="sibTrans" cxnId="{AB6FF80D-F7F0-49E8-AC7A-6D7AD17C7F34}">
      <dgm:prSet/>
      <dgm:spPr/>
      <dgm:t>
        <a:bodyPr/>
        <a:lstStyle/>
        <a:p>
          <a:endParaRPr lang="en-US"/>
        </a:p>
      </dgm:t>
    </dgm:pt>
    <dgm:pt modelId="{4C646A7B-D1D5-41DE-BF6F-DC374C90DF16}">
      <dgm:prSet/>
      <dgm:spPr/>
      <dgm:t>
        <a:bodyPr/>
        <a:lstStyle/>
        <a:p>
          <a:r>
            <a:rPr lang="en-US"/>
            <a:t>Creating quick interactive web apps using Streamlit</a:t>
          </a:r>
        </a:p>
      </dgm:t>
    </dgm:pt>
    <dgm:pt modelId="{8DB2FD8D-838E-4A4C-BA0E-DB99BEEBB6CA}" type="parTrans" cxnId="{CF57497D-EE7E-4FCD-8D7D-F92751AF9E56}">
      <dgm:prSet/>
      <dgm:spPr/>
      <dgm:t>
        <a:bodyPr/>
        <a:lstStyle/>
        <a:p>
          <a:endParaRPr lang="en-US"/>
        </a:p>
      </dgm:t>
    </dgm:pt>
    <dgm:pt modelId="{D94596E9-B3F1-4AB8-8207-877963447DAF}" type="sibTrans" cxnId="{CF57497D-EE7E-4FCD-8D7D-F92751AF9E56}">
      <dgm:prSet/>
      <dgm:spPr/>
      <dgm:t>
        <a:bodyPr/>
        <a:lstStyle/>
        <a:p>
          <a:endParaRPr lang="en-US"/>
        </a:p>
      </dgm:t>
    </dgm:pt>
    <dgm:pt modelId="{B3414471-5242-40ED-AE77-7C387E18C306}">
      <dgm:prSet/>
      <dgm:spPr/>
      <dgm:t>
        <a:bodyPr/>
        <a:lstStyle/>
        <a:p>
          <a:r>
            <a:rPr lang="en-US" dirty="0"/>
            <a:t>Practical application of </a:t>
          </a:r>
          <a:r>
            <a:rPr lang="en-US" dirty="0" err="1"/>
            <a:t>Streamlit</a:t>
          </a:r>
          <a:r>
            <a:rPr lang="en-US" dirty="0"/>
            <a:t> apps.</a:t>
          </a:r>
        </a:p>
      </dgm:t>
    </dgm:pt>
    <dgm:pt modelId="{8AE0DC2A-FEFF-4D80-99A1-563C6976AAE4}" type="parTrans" cxnId="{F6744FC0-AE4E-4F69-AB68-D773BF0A725D}">
      <dgm:prSet/>
      <dgm:spPr/>
      <dgm:t>
        <a:bodyPr/>
        <a:lstStyle/>
        <a:p>
          <a:endParaRPr lang="en-US"/>
        </a:p>
      </dgm:t>
    </dgm:pt>
    <dgm:pt modelId="{9216880C-CF7B-4A60-AEA9-0764578A96F3}" type="sibTrans" cxnId="{F6744FC0-AE4E-4F69-AB68-D773BF0A725D}">
      <dgm:prSet/>
      <dgm:spPr/>
      <dgm:t>
        <a:bodyPr/>
        <a:lstStyle/>
        <a:p>
          <a:endParaRPr lang="en-US"/>
        </a:p>
      </dgm:t>
    </dgm:pt>
    <dgm:pt modelId="{060837F6-30B2-4727-B6A9-F65E57E7AC4A}">
      <dgm:prSet/>
      <dgm:spPr/>
      <dgm:t>
        <a:bodyPr/>
        <a:lstStyle/>
        <a:p>
          <a:r>
            <a:rPr lang="en-US" i="0" dirty="0"/>
            <a:t>Retrieval-Augmented Generation application with </a:t>
          </a:r>
          <a:r>
            <a:rPr lang="en-US" i="0" dirty="0" err="1"/>
            <a:t>Ollama</a:t>
          </a:r>
          <a:endParaRPr lang="en-US" dirty="0"/>
        </a:p>
      </dgm:t>
    </dgm:pt>
    <dgm:pt modelId="{1F7A004B-B43F-49FE-B1B5-09826F12E2E0}" type="parTrans" cxnId="{638E7969-5D5E-46BF-9A49-DFEC34BE6A5E}">
      <dgm:prSet/>
      <dgm:spPr/>
      <dgm:t>
        <a:bodyPr/>
        <a:lstStyle/>
        <a:p>
          <a:endParaRPr lang="en-US"/>
        </a:p>
      </dgm:t>
    </dgm:pt>
    <dgm:pt modelId="{EE124C02-360B-485D-ACFC-10C078BCC750}" type="sibTrans" cxnId="{638E7969-5D5E-46BF-9A49-DFEC34BE6A5E}">
      <dgm:prSet/>
      <dgm:spPr/>
      <dgm:t>
        <a:bodyPr/>
        <a:lstStyle/>
        <a:p>
          <a:endParaRPr lang="en-US"/>
        </a:p>
      </dgm:t>
    </dgm:pt>
    <dgm:pt modelId="{5E2CC431-00BB-42F1-8F2D-03CFA302C85A}">
      <dgm:prSet/>
      <dgm:spPr/>
      <dgm:t>
        <a:bodyPr/>
        <a:lstStyle/>
        <a:p>
          <a:r>
            <a:rPr lang="en-US" i="0" dirty="0"/>
            <a:t>Hugging face protein function prediction application</a:t>
          </a:r>
          <a:endParaRPr lang="en-US" dirty="0"/>
        </a:p>
      </dgm:t>
    </dgm:pt>
    <dgm:pt modelId="{A862D901-EE8E-4CDD-BBC7-FB52ADE82211}" type="parTrans" cxnId="{2E26C84C-850B-4A15-9339-FE8B97AD59EA}">
      <dgm:prSet/>
      <dgm:spPr/>
      <dgm:t>
        <a:bodyPr/>
        <a:lstStyle/>
        <a:p>
          <a:endParaRPr lang="en-US"/>
        </a:p>
      </dgm:t>
    </dgm:pt>
    <dgm:pt modelId="{E7FE4B4E-8F38-4405-9C59-C72C5D772705}" type="sibTrans" cxnId="{2E26C84C-850B-4A15-9339-FE8B97AD59EA}">
      <dgm:prSet/>
      <dgm:spPr/>
      <dgm:t>
        <a:bodyPr/>
        <a:lstStyle/>
        <a:p>
          <a:endParaRPr lang="en-US"/>
        </a:p>
      </dgm:t>
    </dgm:pt>
    <dgm:pt modelId="{6FA3EF01-4AC0-457F-AA71-588C35AE2F1E}">
      <dgm:prSet/>
      <dgm:spPr/>
      <dgm:t>
        <a:bodyPr/>
        <a:lstStyle/>
        <a:p>
          <a:r>
            <a:rPr lang="en-US" i="0" dirty="0"/>
            <a:t>Sentiment analysis of text application</a:t>
          </a:r>
          <a:endParaRPr lang="en-US" dirty="0"/>
        </a:p>
      </dgm:t>
    </dgm:pt>
    <dgm:pt modelId="{61C85F14-3E4C-4280-B50A-15C1B2532990}" type="parTrans" cxnId="{2462E23C-F51A-44FC-A365-0EE8DB798E1E}">
      <dgm:prSet/>
      <dgm:spPr/>
      <dgm:t>
        <a:bodyPr/>
        <a:lstStyle/>
        <a:p>
          <a:endParaRPr lang="en-US"/>
        </a:p>
      </dgm:t>
    </dgm:pt>
    <dgm:pt modelId="{76BFE551-2191-4788-91DF-57C3210C47E2}" type="sibTrans" cxnId="{2462E23C-F51A-44FC-A365-0EE8DB798E1E}">
      <dgm:prSet/>
      <dgm:spPr/>
      <dgm:t>
        <a:bodyPr/>
        <a:lstStyle/>
        <a:p>
          <a:endParaRPr lang="en-US"/>
        </a:p>
      </dgm:t>
    </dgm:pt>
    <dgm:pt modelId="{1864FD51-5C2F-4B03-82A4-D92DD469B786}" type="pres">
      <dgm:prSet presAssocID="{868B3B1D-B783-4AE9-B814-F0A8A599C0C8}" presName="linear" presStyleCnt="0">
        <dgm:presLayoutVars>
          <dgm:dir/>
          <dgm:animLvl val="lvl"/>
          <dgm:resizeHandles val="exact"/>
        </dgm:presLayoutVars>
      </dgm:prSet>
      <dgm:spPr/>
    </dgm:pt>
    <dgm:pt modelId="{B4CC9566-9785-4431-8059-7F692B362453}" type="pres">
      <dgm:prSet presAssocID="{CCF2107D-B8F9-46D5-9681-EEBE788B6ABC}" presName="parentLin" presStyleCnt="0"/>
      <dgm:spPr/>
    </dgm:pt>
    <dgm:pt modelId="{203AB992-41CA-4F60-A4C9-75D37D89944A}" type="pres">
      <dgm:prSet presAssocID="{CCF2107D-B8F9-46D5-9681-EEBE788B6ABC}" presName="parentLeftMargin" presStyleLbl="node1" presStyleIdx="0" presStyleCnt="4"/>
      <dgm:spPr/>
    </dgm:pt>
    <dgm:pt modelId="{E0DD5FD0-9887-429D-A35A-8E11130AE29F}" type="pres">
      <dgm:prSet presAssocID="{CCF2107D-B8F9-46D5-9681-EEBE788B6ABC}" presName="parentText" presStyleLbl="node1" presStyleIdx="0" presStyleCnt="4">
        <dgm:presLayoutVars>
          <dgm:chMax val="0"/>
          <dgm:bulletEnabled val="1"/>
        </dgm:presLayoutVars>
      </dgm:prSet>
      <dgm:spPr/>
    </dgm:pt>
    <dgm:pt modelId="{FB4FFD8E-8F91-494A-AE66-ECAC745B98F1}" type="pres">
      <dgm:prSet presAssocID="{CCF2107D-B8F9-46D5-9681-EEBE788B6ABC}" presName="negativeSpace" presStyleCnt="0"/>
      <dgm:spPr/>
    </dgm:pt>
    <dgm:pt modelId="{67458DA1-AA06-46D1-B8B5-F61034FFB199}" type="pres">
      <dgm:prSet presAssocID="{CCF2107D-B8F9-46D5-9681-EEBE788B6ABC}" presName="childText" presStyleLbl="conFgAcc1" presStyleIdx="0" presStyleCnt="4">
        <dgm:presLayoutVars>
          <dgm:bulletEnabled val="1"/>
        </dgm:presLayoutVars>
      </dgm:prSet>
      <dgm:spPr/>
    </dgm:pt>
    <dgm:pt modelId="{911F24EA-6013-4A92-9D73-231A3AD12FA8}" type="pres">
      <dgm:prSet presAssocID="{B6191536-CB4E-4D09-BAB2-C286729F99E4}" presName="spaceBetweenRectangles" presStyleCnt="0"/>
      <dgm:spPr/>
    </dgm:pt>
    <dgm:pt modelId="{383BF854-64A9-41B8-A6C5-545EFCCA3528}" type="pres">
      <dgm:prSet presAssocID="{3975C072-BCC8-4310-9255-8B2CA83CD26A}" presName="parentLin" presStyleCnt="0"/>
      <dgm:spPr/>
    </dgm:pt>
    <dgm:pt modelId="{1BDBB255-272E-4746-AB9F-6E01DCC914A2}" type="pres">
      <dgm:prSet presAssocID="{3975C072-BCC8-4310-9255-8B2CA83CD26A}" presName="parentLeftMargin" presStyleLbl="node1" presStyleIdx="0" presStyleCnt="4"/>
      <dgm:spPr/>
    </dgm:pt>
    <dgm:pt modelId="{38F90E3F-AF7F-46B0-AF5C-6C17BA494257}" type="pres">
      <dgm:prSet presAssocID="{3975C072-BCC8-4310-9255-8B2CA83CD26A}" presName="parentText" presStyleLbl="node1" presStyleIdx="1" presStyleCnt="4">
        <dgm:presLayoutVars>
          <dgm:chMax val="0"/>
          <dgm:bulletEnabled val="1"/>
        </dgm:presLayoutVars>
      </dgm:prSet>
      <dgm:spPr/>
    </dgm:pt>
    <dgm:pt modelId="{068C6414-0F3C-4D51-B3A1-1B0DBDE01287}" type="pres">
      <dgm:prSet presAssocID="{3975C072-BCC8-4310-9255-8B2CA83CD26A}" presName="negativeSpace" presStyleCnt="0"/>
      <dgm:spPr/>
    </dgm:pt>
    <dgm:pt modelId="{4CAB5898-EF71-43A2-A028-C3533E5E6858}" type="pres">
      <dgm:prSet presAssocID="{3975C072-BCC8-4310-9255-8B2CA83CD26A}" presName="childText" presStyleLbl="conFgAcc1" presStyleIdx="1" presStyleCnt="4">
        <dgm:presLayoutVars>
          <dgm:bulletEnabled val="1"/>
        </dgm:presLayoutVars>
      </dgm:prSet>
      <dgm:spPr/>
    </dgm:pt>
    <dgm:pt modelId="{FD73A0A2-45CF-43EC-8F77-A8FBBBCBF8A4}" type="pres">
      <dgm:prSet presAssocID="{C6EC668F-A3B3-40D8-9B8B-3AA536FAE5DA}" presName="spaceBetweenRectangles" presStyleCnt="0"/>
      <dgm:spPr/>
    </dgm:pt>
    <dgm:pt modelId="{46F9539F-134C-4E7A-9040-F99FF79BCD1A}" type="pres">
      <dgm:prSet presAssocID="{4C646A7B-D1D5-41DE-BF6F-DC374C90DF16}" presName="parentLin" presStyleCnt="0"/>
      <dgm:spPr/>
    </dgm:pt>
    <dgm:pt modelId="{70D5AC3A-D261-41DD-A7B4-E3C6C096CE8F}" type="pres">
      <dgm:prSet presAssocID="{4C646A7B-D1D5-41DE-BF6F-DC374C90DF16}" presName="parentLeftMargin" presStyleLbl="node1" presStyleIdx="1" presStyleCnt="4"/>
      <dgm:spPr/>
    </dgm:pt>
    <dgm:pt modelId="{C8D32284-E2ED-4B3F-964A-6F83F09F329D}" type="pres">
      <dgm:prSet presAssocID="{4C646A7B-D1D5-41DE-BF6F-DC374C90DF16}" presName="parentText" presStyleLbl="node1" presStyleIdx="2" presStyleCnt="4">
        <dgm:presLayoutVars>
          <dgm:chMax val="0"/>
          <dgm:bulletEnabled val="1"/>
        </dgm:presLayoutVars>
      </dgm:prSet>
      <dgm:spPr/>
    </dgm:pt>
    <dgm:pt modelId="{12FC6B84-D1E2-432B-87E2-392C7837F865}" type="pres">
      <dgm:prSet presAssocID="{4C646A7B-D1D5-41DE-BF6F-DC374C90DF16}" presName="negativeSpace" presStyleCnt="0"/>
      <dgm:spPr/>
    </dgm:pt>
    <dgm:pt modelId="{06455634-1245-41A3-AA39-1A5C38C1324B}" type="pres">
      <dgm:prSet presAssocID="{4C646A7B-D1D5-41DE-BF6F-DC374C90DF16}" presName="childText" presStyleLbl="conFgAcc1" presStyleIdx="2" presStyleCnt="4">
        <dgm:presLayoutVars>
          <dgm:bulletEnabled val="1"/>
        </dgm:presLayoutVars>
      </dgm:prSet>
      <dgm:spPr/>
    </dgm:pt>
    <dgm:pt modelId="{CD913977-ADDD-4790-A95A-2C341728B6EE}" type="pres">
      <dgm:prSet presAssocID="{D94596E9-B3F1-4AB8-8207-877963447DAF}" presName="spaceBetweenRectangles" presStyleCnt="0"/>
      <dgm:spPr/>
    </dgm:pt>
    <dgm:pt modelId="{99CCA322-CD43-4A89-8F87-FABBB66EBF3D}" type="pres">
      <dgm:prSet presAssocID="{B3414471-5242-40ED-AE77-7C387E18C306}" presName="parentLin" presStyleCnt="0"/>
      <dgm:spPr/>
    </dgm:pt>
    <dgm:pt modelId="{E0924F16-52DC-429F-BD1A-504EAA3F0BB8}" type="pres">
      <dgm:prSet presAssocID="{B3414471-5242-40ED-AE77-7C387E18C306}" presName="parentLeftMargin" presStyleLbl="node1" presStyleIdx="2" presStyleCnt="4"/>
      <dgm:spPr/>
    </dgm:pt>
    <dgm:pt modelId="{F066623A-7814-4C5A-9E1A-B40B97546157}" type="pres">
      <dgm:prSet presAssocID="{B3414471-5242-40ED-AE77-7C387E18C306}" presName="parentText" presStyleLbl="node1" presStyleIdx="3" presStyleCnt="4">
        <dgm:presLayoutVars>
          <dgm:chMax val="0"/>
          <dgm:bulletEnabled val="1"/>
        </dgm:presLayoutVars>
      </dgm:prSet>
      <dgm:spPr/>
    </dgm:pt>
    <dgm:pt modelId="{B8A3C5A6-0FED-4F6F-BEBA-8A8E14FA1F70}" type="pres">
      <dgm:prSet presAssocID="{B3414471-5242-40ED-AE77-7C387E18C306}" presName="negativeSpace" presStyleCnt="0"/>
      <dgm:spPr/>
    </dgm:pt>
    <dgm:pt modelId="{4F199F04-1822-486A-9648-4557E7DEE8AF}" type="pres">
      <dgm:prSet presAssocID="{B3414471-5242-40ED-AE77-7C387E18C306}" presName="childText" presStyleLbl="conFgAcc1" presStyleIdx="3" presStyleCnt="4">
        <dgm:presLayoutVars>
          <dgm:bulletEnabled val="1"/>
        </dgm:presLayoutVars>
      </dgm:prSet>
      <dgm:spPr/>
    </dgm:pt>
  </dgm:ptLst>
  <dgm:cxnLst>
    <dgm:cxn modelId="{2ADB960C-6526-964E-A3E7-12AB8FF1E4E9}" type="presOf" srcId="{6FA3EF01-4AC0-457F-AA71-588C35AE2F1E}" destId="{4F199F04-1822-486A-9648-4557E7DEE8AF}" srcOrd="0" destOrd="0" presId="urn:microsoft.com/office/officeart/2005/8/layout/list1"/>
    <dgm:cxn modelId="{AB6FF80D-F7F0-49E8-AC7A-6D7AD17C7F34}" srcId="{868B3B1D-B783-4AE9-B814-F0A8A599C0C8}" destId="{3975C072-BCC8-4310-9255-8B2CA83CD26A}" srcOrd="1" destOrd="0" parTransId="{1101F28C-7F27-42E5-B718-DAEAB3BFB9D0}" sibTransId="{C6EC668F-A3B3-40D8-9B8B-3AA536FAE5DA}"/>
    <dgm:cxn modelId="{73E6DF1B-3D57-415D-8CB7-5AB10525CA1E}" type="presOf" srcId="{868B3B1D-B783-4AE9-B814-F0A8A599C0C8}" destId="{1864FD51-5C2F-4B03-82A4-D92DD469B786}" srcOrd="0" destOrd="0" presId="urn:microsoft.com/office/officeart/2005/8/layout/list1"/>
    <dgm:cxn modelId="{2462E23C-F51A-44FC-A365-0EE8DB798E1E}" srcId="{B3414471-5242-40ED-AE77-7C387E18C306}" destId="{6FA3EF01-4AC0-457F-AA71-588C35AE2F1E}" srcOrd="0" destOrd="0" parTransId="{61C85F14-3E4C-4280-B50A-15C1B2532990}" sibTransId="{76BFE551-2191-4788-91DF-57C3210C47E2}"/>
    <dgm:cxn modelId="{F7A1893D-CCEB-E448-B52B-006A258F77AC}" type="presOf" srcId="{3975C072-BCC8-4310-9255-8B2CA83CD26A}" destId="{38F90E3F-AF7F-46B0-AF5C-6C17BA494257}" srcOrd="1" destOrd="0" presId="urn:microsoft.com/office/officeart/2005/8/layout/list1"/>
    <dgm:cxn modelId="{2E26C84C-850B-4A15-9339-FE8B97AD59EA}" srcId="{B3414471-5242-40ED-AE77-7C387E18C306}" destId="{5E2CC431-00BB-42F1-8F2D-03CFA302C85A}" srcOrd="2" destOrd="0" parTransId="{A862D901-EE8E-4CDD-BBC7-FB52ADE82211}" sibTransId="{E7FE4B4E-8F38-4405-9C59-C72C5D772705}"/>
    <dgm:cxn modelId="{638E7969-5D5E-46BF-9A49-DFEC34BE6A5E}" srcId="{B3414471-5242-40ED-AE77-7C387E18C306}" destId="{060837F6-30B2-4727-B6A9-F65E57E7AC4A}" srcOrd="1" destOrd="0" parTransId="{1F7A004B-B43F-49FE-B1B5-09826F12E2E0}" sibTransId="{EE124C02-360B-485D-ACFC-10C078BCC750}"/>
    <dgm:cxn modelId="{00971778-8581-B141-B254-FA6026585E06}" type="presOf" srcId="{CCF2107D-B8F9-46D5-9681-EEBE788B6ABC}" destId="{E0DD5FD0-9887-429D-A35A-8E11130AE29F}" srcOrd="1" destOrd="0" presId="urn:microsoft.com/office/officeart/2005/8/layout/list1"/>
    <dgm:cxn modelId="{1C01257B-3741-41DB-AB39-98EC95D2E89D}" srcId="{868B3B1D-B783-4AE9-B814-F0A8A599C0C8}" destId="{CCF2107D-B8F9-46D5-9681-EEBE788B6ABC}" srcOrd="0" destOrd="0" parTransId="{AE048060-0376-4370-87A2-97B157CCBF64}" sibTransId="{B6191536-CB4E-4D09-BAB2-C286729F99E4}"/>
    <dgm:cxn modelId="{CF57497D-EE7E-4FCD-8D7D-F92751AF9E56}" srcId="{868B3B1D-B783-4AE9-B814-F0A8A599C0C8}" destId="{4C646A7B-D1D5-41DE-BF6F-DC374C90DF16}" srcOrd="2" destOrd="0" parTransId="{8DB2FD8D-838E-4A4C-BA0E-DB99BEEBB6CA}" sibTransId="{D94596E9-B3F1-4AB8-8207-877963447DAF}"/>
    <dgm:cxn modelId="{92860A80-2D15-554D-A4DD-5E0EAAF507B3}" type="presOf" srcId="{CCF2107D-B8F9-46D5-9681-EEBE788B6ABC}" destId="{203AB992-41CA-4F60-A4C9-75D37D89944A}" srcOrd="0" destOrd="0" presId="urn:microsoft.com/office/officeart/2005/8/layout/list1"/>
    <dgm:cxn modelId="{352DA792-A22D-8440-A22C-AFD9EAB984C6}" type="presOf" srcId="{060837F6-30B2-4727-B6A9-F65E57E7AC4A}" destId="{4F199F04-1822-486A-9648-4557E7DEE8AF}" srcOrd="0" destOrd="1" presId="urn:microsoft.com/office/officeart/2005/8/layout/list1"/>
    <dgm:cxn modelId="{BFF669B1-8650-DF46-AFD8-D7F7B113879C}" type="presOf" srcId="{4C646A7B-D1D5-41DE-BF6F-DC374C90DF16}" destId="{70D5AC3A-D261-41DD-A7B4-E3C6C096CE8F}" srcOrd="0" destOrd="0" presId="urn:microsoft.com/office/officeart/2005/8/layout/list1"/>
    <dgm:cxn modelId="{B02BF4B2-6009-4747-AD8F-CBBD7FAB5CBD}" type="presOf" srcId="{B3414471-5242-40ED-AE77-7C387E18C306}" destId="{E0924F16-52DC-429F-BD1A-504EAA3F0BB8}" srcOrd="0" destOrd="0" presId="urn:microsoft.com/office/officeart/2005/8/layout/list1"/>
    <dgm:cxn modelId="{F6744FC0-AE4E-4F69-AB68-D773BF0A725D}" srcId="{868B3B1D-B783-4AE9-B814-F0A8A599C0C8}" destId="{B3414471-5242-40ED-AE77-7C387E18C306}" srcOrd="3" destOrd="0" parTransId="{8AE0DC2A-FEFF-4D80-99A1-563C6976AAE4}" sibTransId="{9216880C-CF7B-4A60-AEA9-0764578A96F3}"/>
    <dgm:cxn modelId="{3AD9ABC4-DB52-0C42-9A4A-0D319815E6FE}" type="presOf" srcId="{5E2CC431-00BB-42F1-8F2D-03CFA302C85A}" destId="{4F199F04-1822-486A-9648-4557E7DEE8AF}" srcOrd="0" destOrd="2" presId="urn:microsoft.com/office/officeart/2005/8/layout/list1"/>
    <dgm:cxn modelId="{468641CE-723A-784F-B66F-9C70E6C8AC1B}" type="presOf" srcId="{4C646A7B-D1D5-41DE-BF6F-DC374C90DF16}" destId="{C8D32284-E2ED-4B3F-964A-6F83F09F329D}" srcOrd="1" destOrd="0" presId="urn:microsoft.com/office/officeart/2005/8/layout/list1"/>
    <dgm:cxn modelId="{679275E6-4C9B-8741-8516-BF0FBF6F2CBD}" type="presOf" srcId="{3975C072-BCC8-4310-9255-8B2CA83CD26A}" destId="{1BDBB255-272E-4746-AB9F-6E01DCC914A2}" srcOrd="0" destOrd="0" presId="urn:microsoft.com/office/officeart/2005/8/layout/list1"/>
    <dgm:cxn modelId="{4DF69CEE-4FD5-3848-A591-C40FE4F14D8A}" type="presOf" srcId="{B3414471-5242-40ED-AE77-7C387E18C306}" destId="{F066623A-7814-4C5A-9E1A-B40B97546157}" srcOrd="1" destOrd="0" presId="urn:microsoft.com/office/officeart/2005/8/layout/list1"/>
    <dgm:cxn modelId="{795BFD31-873C-754B-944F-E43763793335}" type="presParOf" srcId="{1864FD51-5C2F-4B03-82A4-D92DD469B786}" destId="{B4CC9566-9785-4431-8059-7F692B362453}" srcOrd="0" destOrd="0" presId="urn:microsoft.com/office/officeart/2005/8/layout/list1"/>
    <dgm:cxn modelId="{D6A21B10-9AE6-F14D-B019-E2859E3203C4}" type="presParOf" srcId="{B4CC9566-9785-4431-8059-7F692B362453}" destId="{203AB992-41CA-4F60-A4C9-75D37D89944A}" srcOrd="0" destOrd="0" presId="urn:microsoft.com/office/officeart/2005/8/layout/list1"/>
    <dgm:cxn modelId="{E9B745B3-C26A-2740-94C3-501361486F07}" type="presParOf" srcId="{B4CC9566-9785-4431-8059-7F692B362453}" destId="{E0DD5FD0-9887-429D-A35A-8E11130AE29F}" srcOrd="1" destOrd="0" presId="urn:microsoft.com/office/officeart/2005/8/layout/list1"/>
    <dgm:cxn modelId="{F74E036E-BF4A-DE42-BB7F-A03420E12F10}" type="presParOf" srcId="{1864FD51-5C2F-4B03-82A4-D92DD469B786}" destId="{FB4FFD8E-8F91-494A-AE66-ECAC745B98F1}" srcOrd="1" destOrd="0" presId="urn:microsoft.com/office/officeart/2005/8/layout/list1"/>
    <dgm:cxn modelId="{3D30C850-BCA2-8746-9E7B-17C4B938B2BC}" type="presParOf" srcId="{1864FD51-5C2F-4B03-82A4-D92DD469B786}" destId="{67458DA1-AA06-46D1-B8B5-F61034FFB199}" srcOrd="2" destOrd="0" presId="urn:microsoft.com/office/officeart/2005/8/layout/list1"/>
    <dgm:cxn modelId="{B21BE8FC-D245-7F45-AFB0-3D6A4D33BEF1}" type="presParOf" srcId="{1864FD51-5C2F-4B03-82A4-D92DD469B786}" destId="{911F24EA-6013-4A92-9D73-231A3AD12FA8}" srcOrd="3" destOrd="0" presId="urn:microsoft.com/office/officeart/2005/8/layout/list1"/>
    <dgm:cxn modelId="{3B995664-35D3-BA4A-9B3B-69445A8F3704}" type="presParOf" srcId="{1864FD51-5C2F-4B03-82A4-D92DD469B786}" destId="{383BF854-64A9-41B8-A6C5-545EFCCA3528}" srcOrd="4" destOrd="0" presId="urn:microsoft.com/office/officeart/2005/8/layout/list1"/>
    <dgm:cxn modelId="{1EA5F039-E302-9349-810F-9534A06F75C9}" type="presParOf" srcId="{383BF854-64A9-41B8-A6C5-545EFCCA3528}" destId="{1BDBB255-272E-4746-AB9F-6E01DCC914A2}" srcOrd="0" destOrd="0" presId="urn:microsoft.com/office/officeart/2005/8/layout/list1"/>
    <dgm:cxn modelId="{1F8A754E-3AC6-4E4D-80F9-7507F71F2E2A}" type="presParOf" srcId="{383BF854-64A9-41B8-A6C5-545EFCCA3528}" destId="{38F90E3F-AF7F-46B0-AF5C-6C17BA494257}" srcOrd="1" destOrd="0" presId="urn:microsoft.com/office/officeart/2005/8/layout/list1"/>
    <dgm:cxn modelId="{23C56C2D-5178-E745-8C91-B0964B9FC980}" type="presParOf" srcId="{1864FD51-5C2F-4B03-82A4-D92DD469B786}" destId="{068C6414-0F3C-4D51-B3A1-1B0DBDE01287}" srcOrd="5" destOrd="0" presId="urn:microsoft.com/office/officeart/2005/8/layout/list1"/>
    <dgm:cxn modelId="{CAD07A7F-EFAB-7247-9D2F-7805138F352E}" type="presParOf" srcId="{1864FD51-5C2F-4B03-82A4-D92DD469B786}" destId="{4CAB5898-EF71-43A2-A028-C3533E5E6858}" srcOrd="6" destOrd="0" presId="urn:microsoft.com/office/officeart/2005/8/layout/list1"/>
    <dgm:cxn modelId="{D649F48E-2727-E24D-9698-6385F883DF40}" type="presParOf" srcId="{1864FD51-5C2F-4B03-82A4-D92DD469B786}" destId="{FD73A0A2-45CF-43EC-8F77-A8FBBBCBF8A4}" srcOrd="7" destOrd="0" presId="urn:microsoft.com/office/officeart/2005/8/layout/list1"/>
    <dgm:cxn modelId="{78A408CE-3E84-4C4D-88DA-AC31D783CDC9}" type="presParOf" srcId="{1864FD51-5C2F-4B03-82A4-D92DD469B786}" destId="{46F9539F-134C-4E7A-9040-F99FF79BCD1A}" srcOrd="8" destOrd="0" presId="urn:microsoft.com/office/officeart/2005/8/layout/list1"/>
    <dgm:cxn modelId="{A032B633-B549-7541-AD56-27EFE4A7E12F}" type="presParOf" srcId="{46F9539F-134C-4E7A-9040-F99FF79BCD1A}" destId="{70D5AC3A-D261-41DD-A7B4-E3C6C096CE8F}" srcOrd="0" destOrd="0" presId="urn:microsoft.com/office/officeart/2005/8/layout/list1"/>
    <dgm:cxn modelId="{EB4C71C5-AA80-2A4B-B5F5-5BF54BC4CC60}" type="presParOf" srcId="{46F9539F-134C-4E7A-9040-F99FF79BCD1A}" destId="{C8D32284-E2ED-4B3F-964A-6F83F09F329D}" srcOrd="1" destOrd="0" presId="urn:microsoft.com/office/officeart/2005/8/layout/list1"/>
    <dgm:cxn modelId="{DE446D36-0917-4849-87CD-3A50C422172C}" type="presParOf" srcId="{1864FD51-5C2F-4B03-82A4-D92DD469B786}" destId="{12FC6B84-D1E2-432B-87E2-392C7837F865}" srcOrd="9" destOrd="0" presId="urn:microsoft.com/office/officeart/2005/8/layout/list1"/>
    <dgm:cxn modelId="{25C9FF0B-106F-5C4B-AE79-AEBF269539B7}" type="presParOf" srcId="{1864FD51-5C2F-4B03-82A4-D92DD469B786}" destId="{06455634-1245-41A3-AA39-1A5C38C1324B}" srcOrd="10" destOrd="0" presId="urn:microsoft.com/office/officeart/2005/8/layout/list1"/>
    <dgm:cxn modelId="{FF2C96D4-31DC-8647-B64F-35D0CE760235}" type="presParOf" srcId="{1864FD51-5C2F-4B03-82A4-D92DD469B786}" destId="{CD913977-ADDD-4790-A95A-2C341728B6EE}" srcOrd="11" destOrd="0" presId="urn:microsoft.com/office/officeart/2005/8/layout/list1"/>
    <dgm:cxn modelId="{5C8C913C-1EC4-1642-8FC4-EB1BE0AE58CF}" type="presParOf" srcId="{1864FD51-5C2F-4B03-82A4-D92DD469B786}" destId="{99CCA322-CD43-4A89-8F87-FABBB66EBF3D}" srcOrd="12" destOrd="0" presId="urn:microsoft.com/office/officeart/2005/8/layout/list1"/>
    <dgm:cxn modelId="{D5D48B25-8C95-2C4E-92AA-EBBEC9339387}" type="presParOf" srcId="{99CCA322-CD43-4A89-8F87-FABBB66EBF3D}" destId="{E0924F16-52DC-429F-BD1A-504EAA3F0BB8}" srcOrd="0" destOrd="0" presId="urn:microsoft.com/office/officeart/2005/8/layout/list1"/>
    <dgm:cxn modelId="{153B8B7A-A313-A446-AEA6-081A88255C4A}" type="presParOf" srcId="{99CCA322-CD43-4A89-8F87-FABBB66EBF3D}" destId="{F066623A-7814-4C5A-9E1A-B40B97546157}" srcOrd="1" destOrd="0" presId="urn:microsoft.com/office/officeart/2005/8/layout/list1"/>
    <dgm:cxn modelId="{F5CC2E4A-9452-2547-B3BF-7BE4B7F9E205}" type="presParOf" srcId="{1864FD51-5C2F-4B03-82A4-D92DD469B786}" destId="{B8A3C5A6-0FED-4F6F-BEBA-8A8E14FA1F70}" srcOrd="13" destOrd="0" presId="urn:microsoft.com/office/officeart/2005/8/layout/list1"/>
    <dgm:cxn modelId="{814EF098-3DF9-F043-A324-E8DB9498554D}" type="presParOf" srcId="{1864FD51-5C2F-4B03-82A4-D92DD469B786}" destId="{4F199F04-1822-486A-9648-4557E7DEE8A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3E94D-8413-4838-B58C-A8F08759498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8A0028-E590-4274-B538-1CB55E07ED04}">
      <dgm:prSet/>
      <dgm:spPr/>
      <dgm:t>
        <a:bodyPr/>
        <a:lstStyle/>
        <a:p>
          <a:pPr>
            <a:lnSpc>
              <a:spcPct val="100000"/>
            </a:lnSpc>
          </a:pPr>
          <a:r>
            <a:rPr lang="en-US"/>
            <a:t>Everyone has heard of them by now, but formally, Large Language models are nothing more than a large scaled predictive model that utilizes efficient coding architectures to generate human-like text. They work through learning the patterns of language through vast datasets of text and using transformers to understand the context and relationships between words. </a:t>
          </a:r>
        </a:p>
      </dgm:t>
    </dgm:pt>
    <dgm:pt modelId="{CF852302-C86E-4BB4-83E9-B923E5F81782}" type="parTrans" cxnId="{6EDFAB57-604B-48F3-9A7D-0016A968432C}">
      <dgm:prSet/>
      <dgm:spPr/>
      <dgm:t>
        <a:bodyPr/>
        <a:lstStyle/>
        <a:p>
          <a:endParaRPr lang="en-US"/>
        </a:p>
      </dgm:t>
    </dgm:pt>
    <dgm:pt modelId="{1E5C567D-4B6E-4A7B-8777-BCE4B701BEBF}" type="sibTrans" cxnId="{6EDFAB57-604B-48F3-9A7D-0016A968432C}">
      <dgm:prSet/>
      <dgm:spPr/>
      <dgm:t>
        <a:bodyPr/>
        <a:lstStyle/>
        <a:p>
          <a:pPr>
            <a:lnSpc>
              <a:spcPct val="100000"/>
            </a:lnSpc>
          </a:pPr>
          <a:endParaRPr lang="en-US"/>
        </a:p>
      </dgm:t>
    </dgm:pt>
    <dgm:pt modelId="{A4E1680D-164F-4655-892F-5B5F8C144F5F}">
      <dgm:prSet/>
      <dgm:spPr/>
      <dgm:t>
        <a:bodyPr/>
        <a:lstStyle/>
        <a:p>
          <a:pPr>
            <a:lnSpc>
              <a:spcPct val="100000"/>
            </a:lnSpc>
          </a:pPr>
          <a:r>
            <a:rPr lang="en-US"/>
            <a:t>Their revolutionary success comes from attention mechanisms in a transformer that allows focus on relevant parts of the data that leads to understanding and generating accurate text. </a:t>
          </a:r>
        </a:p>
      </dgm:t>
    </dgm:pt>
    <dgm:pt modelId="{E27E41CD-E02A-41E8-B893-660CF188ADC5}" type="parTrans" cxnId="{2F86F132-AB2B-470E-AE1D-3D7E1295EC21}">
      <dgm:prSet/>
      <dgm:spPr/>
      <dgm:t>
        <a:bodyPr/>
        <a:lstStyle/>
        <a:p>
          <a:endParaRPr lang="en-US"/>
        </a:p>
      </dgm:t>
    </dgm:pt>
    <dgm:pt modelId="{A28BADAB-26E5-4FA6-8A65-335D04AA5734}" type="sibTrans" cxnId="{2F86F132-AB2B-470E-AE1D-3D7E1295EC21}">
      <dgm:prSet/>
      <dgm:spPr/>
      <dgm:t>
        <a:bodyPr/>
        <a:lstStyle/>
        <a:p>
          <a:pPr>
            <a:lnSpc>
              <a:spcPct val="100000"/>
            </a:lnSpc>
          </a:pPr>
          <a:endParaRPr lang="en-US"/>
        </a:p>
      </dgm:t>
    </dgm:pt>
    <dgm:pt modelId="{87330BA1-42C5-41AE-A4BC-90AF97EE245B}">
      <dgm:prSet/>
      <dgm:spPr/>
      <dgm:t>
        <a:bodyPr/>
        <a:lstStyle/>
        <a:p>
          <a:pPr>
            <a:lnSpc>
              <a:spcPct val="100000"/>
            </a:lnSpc>
          </a:pPr>
          <a:r>
            <a:rPr lang="en-US"/>
            <a:t>They have shown promise in NLP, content generation, and research. </a:t>
          </a:r>
        </a:p>
      </dgm:t>
    </dgm:pt>
    <dgm:pt modelId="{A4B90054-4CA9-47F0-AA58-A49FF9639EB4}" type="parTrans" cxnId="{4D28B34F-B5EA-4F97-9DF7-E0CD0D836218}">
      <dgm:prSet/>
      <dgm:spPr/>
      <dgm:t>
        <a:bodyPr/>
        <a:lstStyle/>
        <a:p>
          <a:endParaRPr lang="en-US"/>
        </a:p>
      </dgm:t>
    </dgm:pt>
    <dgm:pt modelId="{E98D8365-1CEE-4F86-B0A7-A6459A173C92}" type="sibTrans" cxnId="{4D28B34F-B5EA-4F97-9DF7-E0CD0D836218}">
      <dgm:prSet/>
      <dgm:spPr/>
      <dgm:t>
        <a:bodyPr/>
        <a:lstStyle/>
        <a:p>
          <a:pPr>
            <a:lnSpc>
              <a:spcPct val="100000"/>
            </a:lnSpc>
          </a:pPr>
          <a:endParaRPr lang="en-US"/>
        </a:p>
      </dgm:t>
    </dgm:pt>
    <dgm:pt modelId="{E0442895-DEAD-4F41-AA97-2503A14597CC}">
      <dgm:prSet/>
      <dgm:spPr/>
      <dgm:t>
        <a:bodyPr/>
        <a:lstStyle/>
        <a:p>
          <a:pPr>
            <a:lnSpc>
              <a:spcPct val="100000"/>
            </a:lnSpc>
          </a:pPr>
          <a:r>
            <a:rPr lang="en-US"/>
            <a:t>These models are very powerful, so it is important to know how are built so that users are better equipped for challenges and/or issues when they arise.</a:t>
          </a:r>
        </a:p>
      </dgm:t>
    </dgm:pt>
    <dgm:pt modelId="{71CAFCF6-7F29-4EC4-AE2D-E44AD257B2B7}" type="parTrans" cxnId="{7A9B0E10-5740-41B6-9E1F-052A0100D1D0}">
      <dgm:prSet/>
      <dgm:spPr/>
      <dgm:t>
        <a:bodyPr/>
        <a:lstStyle/>
        <a:p>
          <a:endParaRPr lang="en-US"/>
        </a:p>
      </dgm:t>
    </dgm:pt>
    <dgm:pt modelId="{AAFFBD36-E0C0-4FD2-A532-AC1CB52424CC}" type="sibTrans" cxnId="{7A9B0E10-5740-41B6-9E1F-052A0100D1D0}">
      <dgm:prSet/>
      <dgm:spPr/>
      <dgm:t>
        <a:bodyPr/>
        <a:lstStyle/>
        <a:p>
          <a:endParaRPr lang="en-US"/>
        </a:p>
      </dgm:t>
    </dgm:pt>
    <dgm:pt modelId="{D74E444D-8FE8-44F9-95B0-6C65D1D6F67A}" type="pres">
      <dgm:prSet presAssocID="{2553E94D-8413-4838-B58C-A8F087594981}" presName="root" presStyleCnt="0">
        <dgm:presLayoutVars>
          <dgm:dir/>
          <dgm:resizeHandles val="exact"/>
        </dgm:presLayoutVars>
      </dgm:prSet>
      <dgm:spPr/>
    </dgm:pt>
    <dgm:pt modelId="{D8763F72-CE80-4261-8B0A-736F6FE2AA96}" type="pres">
      <dgm:prSet presAssocID="{2553E94D-8413-4838-B58C-A8F087594981}" presName="container" presStyleCnt="0">
        <dgm:presLayoutVars>
          <dgm:dir/>
          <dgm:resizeHandles val="exact"/>
        </dgm:presLayoutVars>
      </dgm:prSet>
      <dgm:spPr/>
    </dgm:pt>
    <dgm:pt modelId="{F18FBE0F-1E2C-40FA-928E-3A9D51033D7F}" type="pres">
      <dgm:prSet presAssocID="{AC8A0028-E590-4274-B538-1CB55E07ED04}" presName="compNode" presStyleCnt="0"/>
      <dgm:spPr/>
    </dgm:pt>
    <dgm:pt modelId="{A55A7718-35B5-40B9-9355-6591453DB142}" type="pres">
      <dgm:prSet presAssocID="{AC8A0028-E590-4274-B538-1CB55E07ED04}" presName="iconBgRect" presStyleLbl="bgShp" presStyleIdx="0" presStyleCnt="4"/>
      <dgm:spPr/>
    </dgm:pt>
    <dgm:pt modelId="{31C19CDD-0631-436F-9406-E0903BC823CC}" type="pres">
      <dgm:prSet presAssocID="{AC8A0028-E590-4274-B538-1CB55E07ED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E8FA3417-E4D8-43A6-BA0C-191098FFA13B}" type="pres">
      <dgm:prSet presAssocID="{AC8A0028-E590-4274-B538-1CB55E07ED04}" presName="spaceRect" presStyleCnt="0"/>
      <dgm:spPr/>
    </dgm:pt>
    <dgm:pt modelId="{F1671DB8-6E0D-4211-B9EA-01ECDE0260C9}" type="pres">
      <dgm:prSet presAssocID="{AC8A0028-E590-4274-B538-1CB55E07ED04}" presName="textRect" presStyleLbl="revTx" presStyleIdx="0" presStyleCnt="4">
        <dgm:presLayoutVars>
          <dgm:chMax val="1"/>
          <dgm:chPref val="1"/>
        </dgm:presLayoutVars>
      </dgm:prSet>
      <dgm:spPr/>
    </dgm:pt>
    <dgm:pt modelId="{2FAF05EA-817A-4A9E-9C9F-30A91D79E407}" type="pres">
      <dgm:prSet presAssocID="{1E5C567D-4B6E-4A7B-8777-BCE4B701BEBF}" presName="sibTrans" presStyleLbl="sibTrans2D1" presStyleIdx="0" presStyleCnt="0"/>
      <dgm:spPr/>
    </dgm:pt>
    <dgm:pt modelId="{6CE11928-1BBE-4035-B863-CDC7180326E6}" type="pres">
      <dgm:prSet presAssocID="{A4E1680D-164F-4655-892F-5B5F8C144F5F}" presName="compNode" presStyleCnt="0"/>
      <dgm:spPr/>
    </dgm:pt>
    <dgm:pt modelId="{61100C44-B150-4B9B-ADE6-BD8753403B7B}" type="pres">
      <dgm:prSet presAssocID="{A4E1680D-164F-4655-892F-5B5F8C144F5F}" presName="iconBgRect" presStyleLbl="bgShp" presStyleIdx="1" presStyleCnt="4"/>
      <dgm:spPr/>
    </dgm:pt>
    <dgm:pt modelId="{B8EBF00B-BA7D-4A25-AD4B-97610896D6C4}" type="pres">
      <dgm:prSet presAssocID="{A4E1680D-164F-4655-892F-5B5F8C144F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E39878D-54C1-4E13-8331-4101942E0F5A}" type="pres">
      <dgm:prSet presAssocID="{A4E1680D-164F-4655-892F-5B5F8C144F5F}" presName="spaceRect" presStyleCnt="0"/>
      <dgm:spPr/>
    </dgm:pt>
    <dgm:pt modelId="{18327B5F-4B1E-4DF5-AD08-73D2DCEDBB8C}" type="pres">
      <dgm:prSet presAssocID="{A4E1680D-164F-4655-892F-5B5F8C144F5F}" presName="textRect" presStyleLbl="revTx" presStyleIdx="1" presStyleCnt="4">
        <dgm:presLayoutVars>
          <dgm:chMax val="1"/>
          <dgm:chPref val="1"/>
        </dgm:presLayoutVars>
      </dgm:prSet>
      <dgm:spPr/>
    </dgm:pt>
    <dgm:pt modelId="{A03C12B0-BC0F-4CB1-87CF-EE6C9310B379}" type="pres">
      <dgm:prSet presAssocID="{A28BADAB-26E5-4FA6-8A65-335D04AA5734}" presName="sibTrans" presStyleLbl="sibTrans2D1" presStyleIdx="0" presStyleCnt="0"/>
      <dgm:spPr/>
    </dgm:pt>
    <dgm:pt modelId="{411DE74C-69B7-4061-B0AE-8FC4FA520963}" type="pres">
      <dgm:prSet presAssocID="{87330BA1-42C5-41AE-A4BC-90AF97EE245B}" presName="compNode" presStyleCnt="0"/>
      <dgm:spPr/>
    </dgm:pt>
    <dgm:pt modelId="{7CD4515A-CAFF-4034-8CFD-2B864FF71755}" type="pres">
      <dgm:prSet presAssocID="{87330BA1-42C5-41AE-A4BC-90AF97EE245B}" presName="iconBgRect" presStyleLbl="bgShp" presStyleIdx="2" presStyleCnt="4"/>
      <dgm:spPr/>
    </dgm:pt>
    <dgm:pt modelId="{01676302-F99F-4412-97BE-9D784DB49C01}" type="pres">
      <dgm:prSet presAssocID="{87330BA1-42C5-41AE-A4BC-90AF97EE24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BC23015-503F-410D-A642-A3CEA0E2E579}" type="pres">
      <dgm:prSet presAssocID="{87330BA1-42C5-41AE-A4BC-90AF97EE245B}" presName="spaceRect" presStyleCnt="0"/>
      <dgm:spPr/>
    </dgm:pt>
    <dgm:pt modelId="{9E6C096B-3DDD-4270-BF64-26C877083D7A}" type="pres">
      <dgm:prSet presAssocID="{87330BA1-42C5-41AE-A4BC-90AF97EE245B}" presName="textRect" presStyleLbl="revTx" presStyleIdx="2" presStyleCnt="4">
        <dgm:presLayoutVars>
          <dgm:chMax val="1"/>
          <dgm:chPref val="1"/>
        </dgm:presLayoutVars>
      </dgm:prSet>
      <dgm:spPr/>
    </dgm:pt>
    <dgm:pt modelId="{2AF51AA0-F209-43DB-9143-C800A8EF2E99}" type="pres">
      <dgm:prSet presAssocID="{E98D8365-1CEE-4F86-B0A7-A6459A173C92}" presName="sibTrans" presStyleLbl="sibTrans2D1" presStyleIdx="0" presStyleCnt="0"/>
      <dgm:spPr/>
    </dgm:pt>
    <dgm:pt modelId="{7800F702-D7E6-4509-9569-97FB3DFCE7AC}" type="pres">
      <dgm:prSet presAssocID="{E0442895-DEAD-4F41-AA97-2503A14597CC}" presName="compNode" presStyleCnt="0"/>
      <dgm:spPr/>
    </dgm:pt>
    <dgm:pt modelId="{178A8426-46FD-4117-AA46-5F616C659DB2}" type="pres">
      <dgm:prSet presAssocID="{E0442895-DEAD-4F41-AA97-2503A14597CC}" presName="iconBgRect" presStyleLbl="bgShp" presStyleIdx="3" presStyleCnt="4"/>
      <dgm:spPr/>
    </dgm:pt>
    <dgm:pt modelId="{0950DDDA-8E35-422B-B44C-9F7B737AF371}" type="pres">
      <dgm:prSet presAssocID="{E0442895-DEAD-4F41-AA97-2503A14597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A4BE20C-8319-408B-9256-54CDD275F18E}" type="pres">
      <dgm:prSet presAssocID="{E0442895-DEAD-4F41-AA97-2503A14597CC}" presName="spaceRect" presStyleCnt="0"/>
      <dgm:spPr/>
    </dgm:pt>
    <dgm:pt modelId="{C93C8BC1-320E-4EFB-9768-D7A8D9825A19}" type="pres">
      <dgm:prSet presAssocID="{E0442895-DEAD-4F41-AA97-2503A14597CC}" presName="textRect" presStyleLbl="revTx" presStyleIdx="3" presStyleCnt="4">
        <dgm:presLayoutVars>
          <dgm:chMax val="1"/>
          <dgm:chPref val="1"/>
        </dgm:presLayoutVars>
      </dgm:prSet>
      <dgm:spPr/>
    </dgm:pt>
  </dgm:ptLst>
  <dgm:cxnLst>
    <dgm:cxn modelId="{7A9B0E10-5740-41B6-9E1F-052A0100D1D0}" srcId="{2553E94D-8413-4838-B58C-A8F087594981}" destId="{E0442895-DEAD-4F41-AA97-2503A14597CC}" srcOrd="3" destOrd="0" parTransId="{71CAFCF6-7F29-4EC4-AE2D-E44AD257B2B7}" sibTransId="{AAFFBD36-E0C0-4FD2-A532-AC1CB52424CC}"/>
    <dgm:cxn modelId="{2F86F132-AB2B-470E-AE1D-3D7E1295EC21}" srcId="{2553E94D-8413-4838-B58C-A8F087594981}" destId="{A4E1680D-164F-4655-892F-5B5F8C144F5F}" srcOrd="1" destOrd="0" parTransId="{E27E41CD-E02A-41E8-B893-660CF188ADC5}" sibTransId="{A28BADAB-26E5-4FA6-8A65-335D04AA5734}"/>
    <dgm:cxn modelId="{21358041-F9C6-405E-82EE-E83A909D86F3}" type="presOf" srcId="{AC8A0028-E590-4274-B538-1CB55E07ED04}" destId="{F1671DB8-6E0D-4211-B9EA-01ECDE0260C9}" srcOrd="0" destOrd="0" presId="urn:microsoft.com/office/officeart/2018/2/layout/IconCircleList"/>
    <dgm:cxn modelId="{4D28B34F-B5EA-4F97-9DF7-E0CD0D836218}" srcId="{2553E94D-8413-4838-B58C-A8F087594981}" destId="{87330BA1-42C5-41AE-A4BC-90AF97EE245B}" srcOrd="2" destOrd="0" parTransId="{A4B90054-4CA9-47F0-AA58-A49FF9639EB4}" sibTransId="{E98D8365-1CEE-4F86-B0A7-A6459A173C92}"/>
    <dgm:cxn modelId="{6EDFAB57-604B-48F3-9A7D-0016A968432C}" srcId="{2553E94D-8413-4838-B58C-A8F087594981}" destId="{AC8A0028-E590-4274-B538-1CB55E07ED04}" srcOrd="0" destOrd="0" parTransId="{CF852302-C86E-4BB4-83E9-B923E5F81782}" sibTransId="{1E5C567D-4B6E-4A7B-8777-BCE4B701BEBF}"/>
    <dgm:cxn modelId="{0C89C264-56DC-4DC7-A066-91B101A5C62F}" type="presOf" srcId="{2553E94D-8413-4838-B58C-A8F087594981}" destId="{D74E444D-8FE8-44F9-95B0-6C65D1D6F67A}" srcOrd="0" destOrd="0" presId="urn:microsoft.com/office/officeart/2018/2/layout/IconCircleList"/>
    <dgm:cxn modelId="{E337A39F-CC62-4790-AFAE-E6EF330B5199}" type="presOf" srcId="{A28BADAB-26E5-4FA6-8A65-335D04AA5734}" destId="{A03C12B0-BC0F-4CB1-87CF-EE6C9310B379}" srcOrd="0" destOrd="0" presId="urn:microsoft.com/office/officeart/2018/2/layout/IconCircleList"/>
    <dgm:cxn modelId="{D8FE0ABE-1297-4B22-98E7-E3EC5E6E27C9}" type="presOf" srcId="{E0442895-DEAD-4F41-AA97-2503A14597CC}" destId="{C93C8BC1-320E-4EFB-9768-D7A8D9825A19}" srcOrd="0" destOrd="0" presId="urn:microsoft.com/office/officeart/2018/2/layout/IconCircleList"/>
    <dgm:cxn modelId="{E6AC3CC8-5189-4E47-BECD-D4D45C766A5C}" type="presOf" srcId="{87330BA1-42C5-41AE-A4BC-90AF97EE245B}" destId="{9E6C096B-3DDD-4270-BF64-26C877083D7A}" srcOrd="0" destOrd="0" presId="urn:microsoft.com/office/officeart/2018/2/layout/IconCircleList"/>
    <dgm:cxn modelId="{DFC9F5D4-63D4-4750-80FE-FB6AA2CB33D0}" type="presOf" srcId="{A4E1680D-164F-4655-892F-5B5F8C144F5F}" destId="{18327B5F-4B1E-4DF5-AD08-73D2DCEDBB8C}" srcOrd="0" destOrd="0" presId="urn:microsoft.com/office/officeart/2018/2/layout/IconCircleList"/>
    <dgm:cxn modelId="{DF3963E7-D73D-4207-A132-AF02D395EFFE}" type="presOf" srcId="{1E5C567D-4B6E-4A7B-8777-BCE4B701BEBF}" destId="{2FAF05EA-817A-4A9E-9C9F-30A91D79E407}" srcOrd="0" destOrd="0" presId="urn:microsoft.com/office/officeart/2018/2/layout/IconCircleList"/>
    <dgm:cxn modelId="{6CDC04EB-0F5F-41CE-BEAB-00CAC85913C6}" type="presOf" srcId="{E98D8365-1CEE-4F86-B0A7-A6459A173C92}" destId="{2AF51AA0-F209-43DB-9143-C800A8EF2E99}" srcOrd="0" destOrd="0" presId="urn:microsoft.com/office/officeart/2018/2/layout/IconCircleList"/>
    <dgm:cxn modelId="{0A5C7940-30A2-4950-A4D4-F3AECC169130}" type="presParOf" srcId="{D74E444D-8FE8-44F9-95B0-6C65D1D6F67A}" destId="{D8763F72-CE80-4261-8B0A-736F6FE2AA96}" srcOrd="0" destOrd="0" presId="urn:microsoft.com/office/officeart/2018/2/layout/IconCircleList"/>
    <dgm:cxn modelId="{CB53E4E2-DF3D-4669-86AF-F1103D09E1A1}" type="presParOf" srcId="{D8763F72-CE80-4261-8B0A-736F6FE2AA96}" destId="{F18FBE0F-1E2C-40FA-928E-3A9D51033D7F}" srcOrd="0" destOrd="0" presId="urn:microsoft.com/office/officeart/2018/2/layout/IconCircleList"/>
    <dgm:cxn modelId="{5249AC92-DAA0-4FD5-B29F-BBE55E742500}" type="presParOf" srcId="{F18FBE0F-1E2C-40FA-928E-3A9D51033D7F}" destId="{A55A7718-35B5-40B9-9355-6591453DB142}" srcOrd="0" destOrd="0" presId="urn:microsoft.com/office/officeart/2018/2/layout/IconCircleList"/>
    <dgm:cxn modelId="{808CEFAD-EDE4-47CB-A5A2-4EC72D5E34F1}" type="presParOf" srcId="{F18FBE0F-1E2C-40FA-928E-3A9D51033D7F}" destId="{31C19CDD-0631-436F-9406-E0903BC823CC}" srcOrd="1" destOrd="0" presId="urn:microsoft.com/office/officeart/2018/2/layout/IconCircleList"/>
    <dgm:cxn modelId="{0CC7EFF7-806F-4B53-92F9-18C281D19B52}" type="presParOf" srcId="{F18FBE0F-1E2C-40FA-928E-3A9D51033D7F}" destId="{E8FA3417-E4D8-43A6-BA0C-191098FFA13B}" srcOrd="2" destOrd="0" presId="urn:microsoft.com/office/officeart/2018/2/layout/IconCircleList"/>
    <dgm:cxn modelId="{CFB875B0-1A76-4518-B9AD-6BA80B839519}" type="presParOf" srcId="{F18FBE0F-1E2C-40FA-928E-3A9D51033D7F}" destId="{F1671DB8-6E0D-4211-B9EA-01ECDE0260C9}" srcOrd="3" destOrd="0" presId="urn:microsoft.com/office/officeart/2018/2/layout/IconCircleList"/>
    <dgm:cxn modelId="{E702B4A6-F534-44EC-9818-99ED4E1D5E26}" type="presParOf" srcId="{D8763F72-CE80-4261-8B0A-736F6FE2AA96}" destId="{2FAF05EA-817A-4A9E-9C9F-30A91D79E407}" srcOrd="1" destOrd="0" presId="urn:microsoft.com/office/officeart/2018/2/layout/IconCircleList"/>
    <dgm:cxn modelId="{AE751AA7-EB96-4360-B724-1E634A6C20BB}" type="presParOf" srcId="{D8763F72-CE80-4261-8B0A-736F6FE2AA96}" destId="{6CE11928-1BBE-4035-B863-CDC7180326E6}" srcOrd="2" destOrd="0" presId="urn:microsoft.com/office/officeart/2018/2/layout/IconCircleList"/>
    <dgm:cxn modelId="{0E2531EE-54E0-43FE-BE2A-1726435D4820}" type="presParOf" srcId="{6CE11928-1BBE-4035-B863-CDC7180326E6}" destId="{61100C44-B150-4B9B-ADE6-BD8753403B7B}" srcOrd="0" destOrd="0" presId="urn:microsoft.com/office/officeart/2018/2/layout/IconCircleList"/>
    <dgm:cxn modelId="{3EBA4C14-32C3-45EB-9DC7-5915C9452B28}" type="presParOf" srcId="{6CE11928-1BBE-4035-B863-CDC7180326E6}" destId="{B8EBF00B-BA7D-4A25-AD4B-97610896D6C4}" srcOrd="1" destOrd="0" presId="urn:microsoft.com/office/officeart/2018/2/layout/IconCircleList"/>
    <dgm:cxn modelId="{65291248-A297-4BAB-A5D7-A85C578CC579}" type="presParOf" srcId="{6CE11928-1BBE-4035-B863-CDC7180326E6}" destId="{CE39878D-54C1-4E13-8331-4101942E0F5A}" srcOrd="2" destOrd="0" presId="urn:microsoft.com/office/officeart/2018/2/layout/IconCircleList"/>
    <dgm:cxn modelId="{479AC5FC-E5E4-4A21-8AF4-2F20C47FD59A}" type="presParOf" srcId="{6CE11928-1BBE-4035-B863-CDC7180326E6}" destId="{18327B5F-4B1E-4DF5-AD08-73D2DCEDBB8C}" srcOrd="3" destOrd="0" presId="urn:microsoft.com/office/officeart/2018/2/layout/IconCircleList"/>
    <dgm:cxn modelId="{DAD2FC58-7275-462A-903B-6C6E115106C8}" type="presParOf" srcId="{D8763F72-CE80-4261-8B0A-736F6FE2AA96}" destId="{A03C12B0-BC0F-4CB1-87CF-EE6C9310B379}" srcOrd="3" destOrd="0" presId="urn:microsoft.com/office/officeart/2018/2/layout/IconCircleList"/>
    <dgm:cxn modelId="{A1FE5DB2-A591-4F28-9A32-BB6946A66D42}" type="presParOf" srcId="{D8763F72-CE80-4261-8B0A-736F6FE2AA96}" destId="{411DE74C-69B7-4061-B0AE-8FC4FA520963}" srcOrd="4" destOrd="0" presId="urn:microsoft.com/office/officeart/2018/2/layout/IconCircleList"/>
    <dgm:cxn modelId="{F61F2807-E980-4FDF-B747-D19F58FB29BC}" type="presParOf" srcId="{411DE74C-69B7-4061-B0AE-8FC4FA520963}" destId="{7CD4515A-CAFF-4034-8CFD-2B864FF71755}" srcOrd="0" destOrd="0" presId="urn:microsoft.com/office/officeart/2018/2/layout/IconCircleList"/>
    <dgm:cxn modelId="{143A3EDD-5098-4013-9A47-3FB7B5DE320E}" type="presParOf" srcId="{411DE74C-69B7-4061-B0AE-8FC4FA520963}" destId="{01676302-F99F-4412-97BE-9D784DB49C01}" srcOrd="1" destOrd="0" presId="urn:microsoft.com/office/officeart/2018/2/layout/IconCircleList"/>
    <dgm:cxn modelId="{100B7C5A-0589-48B5-9D32-C2DE784300E5}" type="presParOf" srcId="{411DE74C-69B7-4061-B0AE-8FC4FA520963}" destId="{BBC23015-503F-410D-A642-A3CEA0E2E579}" srcOrd="2" destOrd="0" presId="urn:microsoft.com/office/officeart/2018/2/layout/IconCircleList"/>
    <dgm:cxn modelId="{2EA104F8-5F00-4A6F-97B9-2D172451AA48}" type="presParOf" srcId="{411DE74C-69B7-4061-B0AE-8FC4FA520963}" destId="{9E6C096B-3DDD-4270-BF64-26C877083D7A}" srcOrd="3" destOrd="0" presId="urn:microsoft.com/office/officeart/2018/2/layout/IconCircleList"/>
    <dgm:cxn modelId="{FEAF3090-F942-48D1-8B18-43444D6D663F}" type="presParOf" srcId="{D8763F72-CE80-4261-8B0A-736F6FE2AA96}" destId="{2AF51AA0-F209-43DB-9143-C800A8EF2E99}" srcOrd="5" destOrd="0" presId="urn:microsoft.com/office/officeart/2018/2/layout/IconCircleList"/>
    <dgm:cxn modelId="{71508FD7-A0A3-490F-8A94-BA71E911E347}" type="presParOf" srcId="{D8763F72-CE80-4261-8B0A-736F6FE2AA96}" destId="{7800F702-D7E6-4509-9569-97FB3DFCE7AC}" srcOrd="6" destOrd="0" presId="urn:microsoft.com/office/officeart/2018/2/layout/IconCircleList"/>
    <dgm:cxn modelId="{6F14C601-1A77-44FE-92F3-BE17401E8E72}" type="presParOf" srcId="{7800F702-D7E6-4509-9569-97FB3DFCE7AC}" destId="{178A8426-46FD-4117-AA46-5F616C659DB2}" srcOrd="0" destOrd="0" presId="urn:microsoft.com/office/officeart/2018/2/layout/IconCircleList"/>
    <dgm:cxn modelId="{F5B2CBDF-52B4-465D-9FD1-4B7D3AF09901}" type="presParOf" srcId="{7800F702-D7E6-4509-9569-97FB3DFCE7AC}" destId="{0950DDDA-8E35-422B-B44C-9F7B737AF371}" srcOrd="1" destOrd="0" presId="urn:microsoft.com/office/officeart/2018/2/layout/IconCircleList"/>
    <dgm:cxn modelId="{95A4EE56-E14F-4CF2-9007-04BC9EE5D8BB}" type="presParOf" srcId="{7800F702-D7E6-4509-9569-97FB3DFCE7AC}" destId="{2A4BE20C-8319-408B-9256-54CDD275F18E}" srcOrd="2" destOrd="0" presId="urn:microsoft.com/office/officeart/2018/2/layout/IconCircleList"/>
    <dgm:cxn modelId="{C9A08A2E-F4D0-4A32-A093-9879D9F693C7}" type="presParOf" srcId="{7800F702-D7E6-4509-9569-97FB3DFCE7AC}" destId="{C93C8BC1-320E-4EFB-9768-D7A8D9825A1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0B8CDC-8486-4FF4-8933-1FD9A999482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3D21E4D-18FE-4EE8-849C-4C67047E441E}">
      <dgm:prSet/>
      <dgm:spPr/>
      <dgm:t>
        <a:bodyPr/>
        <a:lstStyle/>
        <a:p>
          <a:r>
            <a:rPr lang="en-US" b="1"/>
            <a:t>Decoder: </a:t>
          </a:r>
          <a:r>
            <a:rPr lang="en-US"/>
            <a:t>GPT is based on the transformer model and uses only the decoder portion. </a:t>
          </a:r>
        </a:p>
      </dgm:t>
    </dgm:pt>
    <dgm:pt modelId="{2BB612EE-9127-4EB8-9447-672BE928097A}" type="parTrans" cxnId="{BEE620AC-A71C-4EEC-86AB-7230A4B5E18B}">
      <dgm:prSet/>
      <dgm:spPr/>
      <dgm:t>
        <a:bodyPr/>
        <a:lstStyle/>
        <a:p>
          <a:endParaRPr lang="en-US"/>
        </a:p>
      </dgm:t>
    </dgm:pt>
    <dgm:pt modelId="{D3122AC2-175E-4186-8DCD-9DED2FFB49C2}" type="sibTrans" cxnId="{BEE620AC-A71C-4EEC-86AB-7230A4B5E18B}">
      <dgm:prSet/>
      <dgm:spPr/>
      <dgm:t>
        <a:bodyPr/>
        <a:lstStyle/>
        <a:p>
          <a:endParaRPr lang="en-US"/>
        </a:p>
      </dgm:t>
    </dgm:pt>
    <dgm:pt modelId="{8E957E8E-6623-4AB9-BB36-0BD649CDA1F2}">
      <dgm:prSet/>
      <dgm:spPr/>
      <dgm:t>
        <a:bodyPr/>
        <a:lstStyle/>
        <a:p>
          <a:r>
            <a:rPr lang="en-US" b="1"/>
            <a:t>Causal Attention Masking</a:t>
          </a:r>
          <a:r>
            <a:rPr lang="en-US"/>
            <a:t>: Ensures the model only considers preceding tokens to generate text step-by-step.</a:t>
          </a:r>
        </a:p>
      </dgm:t>
    </dgm:pt>
    <dgm:pt modelId="{3D872A3B-3ED6-4521-81EF-213E288C7970}" type="parTrans" cxnId="{690C8D92-AA9C-4DE2-A5EB-88BD81F31B28}">
      <dgm:prSet/>
      <dgm:spPr/>
      <dgm:t>
        <a:bodyPr/>
        <a:lstStyle/>
        <a:p>
          <a:endParaRPr lang="en-US"/>
        </a:p>
      </dgm:t>
    </dgm:pt>
    <dgm:pt modelId="{4AB34A7B-05B4-493E-AB6E-124736BE6F0D}" type="sibTrans" cxnId="{690C8D92-AA9C-4DE2-A5EB-88BD81F31B28}">
      <dgm:prSet/>
      <dgm:spPr/>
      <dgm:t>
        <a:bodyPr/>
        <a:lstStyle/>
        <a:p>
          <a:endParaRPr lang="en-US"/>
        </a:p>
      </dgm:t>
    </dgm:pt>
    <dgm:pt modelId="{20CED4FC-4988-421D-BFC3-C228FAF8765B}">
      <dgm:prSet/>
      <dgm:spPr/>
      <dgm:t>
        <a:bodyPr/>
        <a:lstStyle/>
        <a:p>
          <a:r>
            <a:rPr lang="en-US" b="1"/>
            <a:t>Scalability</a:t>
          </a:r>
          <a:r>
            <a:rPr lang="en-US"/>
            <a:t>: Scales with more layers, larger embeddings, and larger datasets.</a:t>
          </a:r>
        </a:p>
      </dgm:t>
    </dgm:pt>
    <dgm:pt modelId="{389EAA57-7C30-4FB2-9F23-04929BC204EB}" type="parTrans" cxnId="{0E39C69B-DC14-4EC2-A48F-2662679B6CF9}">
      <dgm:prSet/>
      <dgm:spPr/>
      <dgm:t>
        <a:bodyPr/>
        <a:lstStyle/>
        <a:p>
          <a:endParaRPr lang="en-US"/>
        </a:p>
      </dgm:t>
    </dgm:pt>
    <dgm:pt modelId="{B57A771B-4738-4C7B-AD89-BD8B9E9F411C}" type="sibTrans" cxnId="{0E39C69B-DC14-4EC2-A48F-2662679B6CF9}">
      <dgm:prSet/>
      <dgm:spPr/>
      <dgm:t>
        <a:bodyPr/>
        <a:lstStyle/>
        <a:p>
          <a:endParaRPr lang="en-US"/>
        </a:p>
      </dgm:t>
    </dgm:pt>
    <dgm:pt modelId="{60EB4789-D356-42DA-A6F3-07C06944A9ED}">
      <dgm:prSet/>
      <dgm:spPr/>
      <dgm:t>
        <a:bodyPr/>
        <a:lstStyle/>
        <a:p>
          <a:r>
            <a:rPr lang="en-US" b="1"/>
            <a:t>Unidirectional Context</a:t>
          </a:r>
          <a:r>
            <a:rPr lang="en-US"/>
            <a:t>: Processes text left-to-right, focusing on sequential token generation.</a:t>
          </a:r>
        </a:p>
      </dgm:t>
    </dgm:pt>
    <dgm:pt modelId="{E5166A2F-2290-4251-AB0C-6CD47AEFF73F}" type="parTrans" cxnId="{A8ED97CB-0DC1-4938-8AC1-A9015A457037}">
      <dgm:prSet/>
      <dgm:spPr/>
      <dgm:t>
        <a:bodyPr/>
        <a:lstStyle/>
        <a:p>
          <a:endParaRPr lang="en-US"/>
        </a:p>
      </dgm:t>
    </dgm:pt>
    <dgm:pt modelId="{B235BCAF-E5BB-4A23-9DE9-A51A9D96AF65}" type="sibTrans" cxnId="{A8ED97CB-0DC1-4938-8AC1-A9015A457037}">
      <dgm:prSet/>
      <dgm:spPr/>
      <dgm:t>
        <a:bodyPr/>
        <a:lstStyle/>
        <a:p>
          <a:endParaRPr lang="en-US"/>
        </a:p>
      </dgm:t>
    </dgm:pt>
    <dgm:pt modelId="{B341B2AE-2B7D-4BD0-9EEC-281B17EC77FF}">
      <dgm:prSet/>
      <dgm:spPr/>
      <dgm:t>
        <a:bodyPr/>
        <a:lstStyle/>
        <a:p>
          <a:r>
            <a:rPr lang="en-US" b="1"/>
            <a:t>Self-Attention</a:t>
          </a:r>
          <a:r>
            <a:rPr lang="en-US"/>
            <a:t>: Tokens understand relationships by attending to each other.</a:t>
          </a:r>
        </a:p>
      </dgm:t>
    </dgm:pt>
    <dgm:pt modelId="{3D9A97F8-3A4C-4EFC-BE18-4B4986344866}" type="parTrans" cxnId="{5DB834A8-1C22-48E1-89DE-30761BA8C278}">
      <dgm:prSet/>
      <dgm:spPr/>
      <dgm:t>
        <a:bodyPr/>
        <a:lstStyle/>
        <a:p>
          <a:endParaRPr lang="en-US"/>
        </a:p>
      </dgm:t>
    </dgm:pt>
    <dgm:pt modelId="{2C315498-D803-4B84-B57D-6D45D0A6C747}" type="sibTrans" cxnId="{5DB834A8-1C22-48E1-89DE-30761BA8C278}">
      <dgm:prSet/>
      <dgm:spPr/>
      <dgm:t>
        <a:bodyPr/>
        <a:lstStyle/>
        <a:p>
          <a:endParaRPr lang="en-US"/>
        </a:p>
      </dgm:t>
    </dgm:pt>
    <dgm:pt modelId="{AD6371C6-82B5-4D61-B352-C9FE636E1474}">
      <dgm:prSet/>
      <dgm:spPr/>
      <dgm:t>
        <a:bodyPr/>
        <a:lstStyle/>
        <a:p>
          <a:r>
            <a:rPr lang="en-US" b="1"/>
            <a:t>Feedforward Layers</a:t>
          </a:r>
          <a:r>
            <a:rPr lang="en-US"/>
            <a:t>: Add complexity and non-linearity to improve predictions.</a:t>
          </a:r>
        </a:p>
      </dgm:t>
    </dgm:pt>
    <dgm:pt modelId="{23D2407D-18F5-4FC1-8C1C-7B964CA5D160}" type="parTrans" cxnId="{43DEA1A6-6F52-40EE-B3CA-B61D1ACE35A0}">
      <dgm:prSet/>
      <dgm:spPr/>
      <dgm:t>
        <a:bodyPr/>
        <a:lstStyle/>
        <a:p>
          <a:endParaRPr lang="en-US"/>
        </a:p>
      </dgm:t>
    </dgm:pt>
    <dgm:pt modelId="{EE7881DD-B9B9-49B5-8081-C1579D936C70}" type="sibTrans" cxnId="{43DEA1A6-6F52-40EE-B3CA-B61D1ACE35A0}">
      <dgm:prSet/>
      <dgm:spPr/>
      <dgm:t>
        <a:bodyPr/>
        <a:lstStyle/>
        <a:p>
          <a:endParaRPr lang="en-US"/>
        </a:p>
      </dgm:t>
    </dgm:pt>
    <dgm:pt modelId="{36217319-2BE9-4C59-BD53-24D66D72F6C0}">
      <dgm:prSet/>
      <dgm:spPr/>
      <dgm:t>
        <a:bodyPr/>
        <a:lstStyle/>
        <a:p>
          <a:r>
            <a:rPr lang="en-US"/>
            <a:t>This architecture has evolved through versions (GPT-1, GPT-2, GPT-3, GPT-4), with improvements in size, training data, and fine-tuning techniques for better performance and versatility</a:t>
          </a:r>
        </a:p>
      </dgm:t>
    </dgm:pt>
    <dgm:pt modelId="{A918D759-2B59-466D-80E8-D8B245BCC4D5}" type="parTrans" cxnId="{92632802-CDF1-4D78-B2F7-48FC64CF392E}">
      <dgm:prSet/>
      <dgm:spPr/>
      <dgm:t>
        <a:bodyPr/>
        <a:lstStyle/>
        <a:p>
          <a:endParaRPr lang="en-US"/>
        </a:p>
      </dgm:t>
    </dgm:pt>
    <dgm:pt modelId="{B9F96624-3EF1-4862-AE54-E592434FAE3E}" type="sibTrans" cxnId="{92632802-CDF1-4D78-B2F7-48FC64CF392E}">
      <dgm:prSet/>
      <dgm:spPr/>
      <dgm:t>
        <a:bodyPr/>
        <a:lstStyle/>
        <a:p>
          <a:endParaRPr lang="en-US"/>
        </a:p>
      </dgm:t>
    </dgm:pt>
    <dgm:pt modelId="{DE285078-E4B0-4B25-9339-C106089E73EA}" type="pres">
      <dgm:prSet presAssocID="{690B8CDC-8486-4FF4-8933-1FD9A999482B}" presName="vert0" presStyleCnt="0">
        <dgm:presLayoutVars>
          <dgm:dir/>
          <dgm:animOne val="branch"/>
          <dgm:animLvl val="lvl"/>
        </dgm:presLayoutVars>
      </dgm:prSet>
      <dgm:spPr/>
    </dgm:pt>
    <dgm:pt modelId="{4392D1E7-ED85-4D19-9329-18914A218923}" type="pres">
      <dgm:prSet presAssocID="{43D21E4D-18FE-4EE8-849C-4C67047E441E}" presName="thickLine" presStyleLbl="alignNode1" presStyleIdx="0" presStyleCnt="7"/>
      <dgm:spPr/>
    </dgm:pt>
    <dgm:pt modelId="{DF8ACA8C-AE2C-4C95-81AD-341CC2E1645F}" type="pres">
      <dgm:prSet presAssocID="{43D21E4D-18FE-4EE8-849C-4C67047E441E}" presName="horz1" presStyleCnt="0"/>
      <dgm:spPr/>
    </dgm:pt>
    <dgm:pt modelId="{4C3CBA0E-BB50-4828-B67E-5CF180E8D12E}" type="pres">
      <dgm:prSet presAssocID="{43D21E4D-18FE-4EE8-849C-4C67047E441E}" presName="tx1" presStyleLbl="revTx" presStyleIdx="0" presStyleCnt="7"/>
      <dgm:spPr/>
    </dgm:pt>
    <dgm:pt modelId="{37CD9C7F-C213-4B1C-9320-4599502334F8}" type="pres">
      <dgm:prSet presAssocID="{43D21E4D-18FE-4EE8-849C-4C67047E441E}" presName="vert1" presStyleCnt="0"/>
      <dgm:spPr/>
    </dgm:pt>
    <dgm:pt modelId="{F74675CA-E9CB-4305-AEAA-24EB778B03C8}" type="pres">
      <dgm:prSet presAssocID="{8E957E8E-6623-4AB9-BB36-0BD649CDA1F2}" presName="thickLine" presStyleLbl="alignNode1" presStyleIdx="1" presStyleCnt="7"/>
      <dgm:spPr/>
    </dgm:pt>
    <dgm:pt modelId="{A8CFB2CA-63D9-448A-9A58-FDE436059DB2}" type="pres">
      <dgm:prSet presAssocID="{8E957E8E-6623-4AB9-BB36-0BD649CDA1F2}" presName="horz1" presStyleCnt="0"/>
      <dgm:spPr/>
    </dgm:pt>
    <dgm:pt modelId="{7595FEF3-A230-4AD9-95D4-A8CC4ED4CE0F}" type="pres">
      <dgm:prSet presAssocID="{8E957E8E-6623-4AB9-BB36-0BD649CDA1F2}" presName="tx1" presStyleLbl="revTx" presStyleIdx="1" presStyleCnt="7"/>
      <dgm:spPr/>
    </dgm:pt>
    <dgm:pt modelId="{50DB18B3-B2FB-41C2-9880-0426010A8836}" type="pres">
      <dgm:prSet presAssocID="{8E957E8E-6623-4AB9-BB36-0BD649CDA1F2}" presName="vert1" presStyleCnt="0"/>
      <dgm:spPr/>
    </dgm:pt>
    <dgm:pt modelId="{3016C9DE-F94E-47C9-9233-7EC803187C52}" type="pres">
      <dgm:prSet presAssocID="{20CED4FC-4988-421D-BFC3-C228FAF8765B}" presName="thickLine" presStyleLbl="alignNode1" presStyleIdx="2" presStyleCnt="7"/>
      <dgm:spPr/>
    </dgm:pt>
    <dgm:pt modelId="{D0BB39DC-C511-42B4-BC47-F7347AD3C0C1}" type="pres">
      <dgm:prSet presAssocID="{20CED4FC-4988-421D-BFC3-C228FAF8765B}" presName="horz1" presStyleCnt="0"/>
      <dgm:spPr/>
    </dgm:pt>
    <dgm:pt modelId="{520DE4F2-BCD2-487A-887F-FD1DC2B6A8A5}" type="pres">
      <dgm:prSet presAssocID="{20CED4FC-4988-421D-BFC3-C228FAF8765B}" presName="tx1" presStyleLbl="revTx" presStyleIdx="2" presStyleCnt="7"/>
      <dgm:spPr/>
    </dgm:pt>
    <dgm:pt modelId="{9A3C4216-12CA-4423-91AF-2B27EB580F58}" type="pres">
      <dgm:prSet presAssocID="{20CED4FC-4988-421D-BFC3-C228FAF8765B}" presName="vert1" presStyleCnt="0"/>
      <dgm:spPr/>
    </dgm:pt>
    <dgm:pt modelId="{A658EAE7-5CA9-4BA2-B728-787A6EEA5C8D}" type="pres">
      <dgm:prSet presAssocID="{60EB4789-D356-42DA-A6F3-07C06944A9ED}" presName="thickLine" presStyleLbl="alignNode1" presStyleIdx="3" presStyleCnt="7"/>
      <dgm:spPr/>
    </dgm:pt>
    <dgm:pt modelId="{E3376154-56EC-42AC-BBDC-AC42222E1D64}" type="pres">
      <dgm:prSet presAssocID="{60EB4789-D356-42DA-A6F3-07C06944A9ED}" presName="horz1" presStyleCnt="0"/>
      <dgm:spPr/>
    </dgm:pt>
    <dgm:pt modelId="{F65ED531-423F-44FB-9CF3-B1523E740D08}" type="pres">
      <dgm:prSet presAssocID="{60EB4789-D356-42DA-A6F3-07C06944A9ED}" presName="tx1" presStyleLbl="revTx" presStyleIdx="3" presStyleCnt="7"/>
      <dgm:spPr/>
    </dgm:pt>
    <dgm:pt modelId="{DE2E759E-137D-42D2-89D1-5D29594997EA}" type="pres">
      <dgm:prSet presAssocID="{60EB4789-D356-42DA-A6F3-07C06944A9ED}" presName="vert1" presStyleCnt="0"/>
      <dgm:spPr/>
    </dgm:pt>
    <dgm:pt modelId="{CF10BD0C-67BD-4E2C-9D09-447DA2C8A207}" type="pres">
      <dgm:prSet presAssocID="{B341B2AE-2B7D-4BD0-9EEC-281B17EC77FF}" presName="thickLine" presStyleLbl="alignNode1" presStyleIdx="4" presStyleCnt="7"/>
      <dgm:spPr/>
    </dgm:pt>
    <dgm:pt modelId="{9C1883AC-FDB2-4886-A7C5-BE9916C30861}" type="pres">
      <dgm:prSet presAssocID="{B341B2AE-2B7D-4BD0-9EEC-281B17EC77FF}" presName="horz1" presStyleCnt="0"/>
      <dgm:spPr/>
    </dgm:pt>
    <dgm:pt modelId="{63F2BED9-4528-4665-B889-79F2AFD29C4A}" type="pres">
      <dgm:prSet presAssocID="{B341B2AE-2B7D-4BD0-9EEC-281B17EC77FF}" presName="tx1" presStyleLbl="revTx" presStyleIdx="4" presStyleCnt="7"/>
      <dgm:spPr/>
    </dgm:pt>
    <dgm:pt modelId="{6BDF3E8E-B5E6-4D1F-BF4F-D2B58E72FAAE}" type="pres">
      <dgm:prSet presAssocID="{B341B2AE-2B7D-4BD0-9EEC-281B17EC77FF}" presName="vert1" presStyleCnt="0"/>
      <dgm:spPr/>
    </dgm:pt>
    <dgm:pt modelId="{49BC6EC0-8FEA-43A2-8207-3AE9C6E1B642}" type="pres">
      <dgm:prSet presAssocID="{AD6371C6-82B5-4D61-B352-C9FE636E1474}" presName="thickLine" presStyleLbl="alignNode1" presStyleIdx="5" presStyleCnt="7"/>
      <dgm:spPr/>
    </dgm:pt>
    <dgm:pt modelId="{27D3A338-D2F9-4B31-85C6-C531E5B41DB6}" type="pres">
      <dgm:prSet presAssocID="{AD6371C6-82B5-4D61-B352-C9FE636E1474}" presName="horz1" presStyleCnt="0"/>
      <dgm:spPr/>
    </dgm:pt>
    <dgm:pt modelId="{586F909F-B1AF-4055-925B-777B18622A28}" type="pres">
      <dgm:prSet presAssocID="{AD6371C6-82B5-4D61-B352-C9FE636E1474}" presName="tx1" presStyleLbl="revTx" presStyleIdx="5" presStyleCnt="7"/>
      <dgm:spPr/>
    </dgm:pt>
    <dgm:pt modelId="{B1CD4920-93E4-49D5-87ED-CF6E1A0EC9DC}" type="pres">
      <dgm:prSet presAssocID="{AD6371C6-82B5-4D61-B352-C9FE636E1474}" presName="vert1" presStyleCnt="0"/>
      <dgm:spPr/>
    </dgm:pt>
    <dgm:pt modelId="{F7177620-0A18-4D05-8720-DD881632741B}" type="pres">
      <dgm:prSet presAssocID="{36217319-2BE9-4C59-BD53-24D66D72F6C0}" presName="thickLine" presStyleLbl="alignNode1" presStyleIdx="6" presStyleCnt="7"/>
      <dgm:spPr/>
    </dgm:pt>
    <dgm:pt modelId="{D1F3C265-0963-401D-BFE1-EE48DD14B55C}" type="pres">
      <dgm:prSet presAssocID="{36217319-2BE9-4C59-BD53-24D66D72F6C0}" presName="horz1" presStyleCnt="0"/>
      <dgm:spPr/>
    </dgm:pt>
    <dgm:pt modelId="{EB960F46-BEC5-444B-A621-9458EE711A78}" type="pres">
      <dgm:prSet presAssocID="{36217319-2BE9-4C59-BD53-24D66D72F6C0}" presName="tx1" presStyleLbl="revTx" presStyleIdx="6" presStyleCnt="7"/>
      <dgm:spPr/>
    </dgm:pt>
    <dgm:pt modelId="{329091DA-B6A9-4743-9C85-CA9E3948A546}" type="pres">
      <dgm:prSet presAssocID="{36217319-2BE9-4C59-BD53-24D66D72F6C0}" presName="vert1" presStyleCnt="0"/>
      <dgm:spPr/>
    </dgm:pt>
  </dgm:ptLst>
  <dgm:cxnLst>
    <dgm:cxn modelId="{92632802-CDF1-4D78-B2F7-48FC64CF392E}" srcId="{690B8CDC-8486-4FF4-8933-1FD9A999482B}" destId="{36217319-2BE9-4C59-BD53-24D66D72F6C0}" srcOrd="6" destOrd="0" parTransId="{A918D759-2B59-466D-80E8-D8B245BCC4D5}" sibTransId="{B9F96624-3EF1-4862-AE54-E592434FAE3E}"/>
    <dgm:cxn modelId="{A935FB03-B1F9-41A8-8474-DFA8C31C060E}" type="presOf" srcId="{20CED4FC-4988-421D-BFC3-C228FAF8765B}" destId="{520DE4F2-BCD2-487A-887F-FD1DC2B6A8A5}" srcOrd="0" destOrd="0" presId="urn:microsoft.com/office/officeart/2008/layout/LinedList"/>
    <dgm:cxn modelId="{5835544D-B3EA-4FEA-99D3-52DC589E062B}" type="presOf" srcId="{36217319-2BE9-4C59-BD53-24D66D72F6C0}" destId="{EB960F46-BEC5-444B-A621-9458EE711A78}" srcOrd="0" destOrd="0" presId="urn:microsoft.com/office/officeart/2008/layout/LinedList"/>
    <dgm:cxn modelId="{68727857-9B73-4864-8C3A-7CEF906B444F}" type="presOf" srcId="{60EB4789-D356-42DA-A6F3-07C06944A9ED}" destId="{F65ED531-423F-44FB-9CF3-B1523E740D08}" srcOrd="0" destOrd="0" presId="urn:microsoft.com/office/officeart/2008/layout/LinedList"/>
    <dgm:cxn modelId="{C8DDE274-9708-49D7-BBD6-6366D7EFB34B}" type="presOf" srcId="{B341B2AE-2B7D-4BD0-9EEC-281B17EC77FF}" destId="{63F2BED9-4528-4665-B889-79F2AFD29C4A}" srcOrd="0" destOrd="0" presId="urn:microsoft.com/office/officeart/2008/layout/LinedList"/>
    <dgm:cxn modelId="{7198EB76-F438-4BAA-9A54-8D4B9FB0997A}" type="presOf" srcId="{690B8CDC-8486-4FF4-8933-1FD9A999482B}" destId="{DE285078-E4B0-4B25-9339-C106089E73EA}" srcOrd="0" destOrd="0" presId="urn:microsoft.com/office/officeart/2008/layout/LinedList"/>
    <dgm:cxn modelId="{6B7FE380-00BD-45FF-80A6-983B5D97F52E}" type="presOf" srcId="{43D21E4D-18FE-4EE8-849C-4C67047E441E}" destId="{4C3CBA0E-BB50-4828-B67E-5CF180E8D12E}" srcOrd="0" destOrd="0" presId="urn:microsoft.com/office/officeart/2008/layout/LinedList"/>
    <dgm:cxn modelId="{690C8D92-AA9C-4DE2-A5EB-88BD81F31B28}" srcId="{690B8CDC-8486-4FF4-8933-1FD9A999482B}" destId="{8E957E8E-6623-4AB9-BB36-0BD649CDA1F2}" srcOrd="1" destOrd="0" parTransId="{3D872A3B-3ED6-4521-81EF-213E288C7970}" sibTransId="{4AB34A7B-05B4-493E-AB6E-124736BE6F0D}"/>
    <dgm:cxn modelId="{0E39C69B-DC14-4EC2-A48F-2662679B6CF9}" srcId="{690B8CDC-8486-4FF4-8933-1FD9A999482B}" destId="{20CED4FC-4988-421D-BFC3-C228FAF8765B}" srcOrd="2" destOrd="0" parTransId="{389EAA57-7C30-4FB2-9F23-04929BC204EB}" sibTransId="{B57A771B-4738-4C7B-AD89-BD8B9E9F411C}"/>
    <dgm:cxn modelId="{43DEA1A6-6F52-40EE-B3CA-B61D1ACE35A0}" srcId="{690B8CDC-8486-4FF4-8933-1FD9A999482B}" destId="{AD6371C6-82B5-4D61-B352-C9FE636E1474}" srcOrd="5" destOrd="0" parTransId="{23D2407D-18F5-4FC1-8C1C-7B964CA5D160}" sibTransId="{EE7881DD-B9B9-49B5-8081-C1579D936C70}"/>
    <dgm:cxn modelId="{5DB834A8-1C22-48E1-89DE-30761BA8C278}" srcId="{690B8CDC-8486-4FF4-8933-1FD9A999482B}" destId="{B341B2AE-2B7D-4BD0-9EEC-281B17EC77FF}" srcOrd="4" destOrd="0" parTransId="{3D9A97F8-3A4C-4EFC-BE18-4B4986344866}" sibTransId="{2C315498-D803-4B84-B57D-6D45D0A6C747}"/>
    <dgm:cxn modelId="{BEE620AC-A71C-4EEC-86AB-7230A4B5E18B}" srcId="{690B8CDC-8486-4FF4-8933-1FD9A999482B}" destId="{43D21E4D-18FE-4EE8-849C-4C67047E441E}" srcOrd="0" destOrd="0" parTransId="{2BB612EE-9127-4EB8-9447-672BE928097A}" sibTransId="{D3122AC2-175E-4186-8DCD-9DED2FFB49C2}"/>
    <dgm:cxn modelId="{A8ED97CB-0DC1-4938-8AC1-A9015A457037}" srcId="{690B8CDC-8486-4FF4-8933-1FD9A999482B}" destId="{60EB4789-D356-42DA-A6F3-07C06944A9ED}" srcOrd="3" destOrd="0" parTransId="{E5166A2F-2290-4251-AB0C-6CD47AEFF73F}" sibTransId="{B235BCAF-E5BB-4A23-9DE9-A51A9D96AF65}"/>
    <dgm:cxn modelId="{4B68A7F2-8652-4EDF-9CA3-9A2F5F8C06F2}" type="presOf" srcId="{8E957E8E-6623-4AB9-BB36-0BD649CDA1F2}" destId="{7595FEF3-A230-4AD9-95D4-A8CC4ED4CE0F}" srcOrd="0" destOrd="0" presId="urn:microsoft.com/office/officeart/2008/layout/LinedList"/>
    <dgm:cxn modelId="{1FE26BFA-19D5-494D-9E0E-AD60F7568021}" type="presOf" srcId="{AD6371C6-82B5-4D61-B352-C9FE636E1474}" destId="{586F909F-B1AF-4055-925B-777B18622A28}" srcOrd="0" destOrd="0" presId="urn:microsoft.com/office/officeart/2008/layout/LinedList"/>
    <dgm:cxn modelId="{57E5B453-6607-4B5D-9493-28EAA2F7E83B}" type="presParOf" srcId="{DE285078-E4B0-4B25-9339-C106089E73EA}" destId="{4392D1E7-ED85-4D19-9329-18914A218923}" srcOrd="0" destOrd="0" presId="urn:microsoft.com/office/officeart/2008/layout/LinedList"/>
    <dgm:cxn modelId="{0617FFFC-D70E-4489-904B-924A848A8EC9}" type="presParOf" srcId="{DE285078-E4B0-4B25-9339-C106089E73EA}" destId="{DF8ACA8C-AE2C-4C95-81AD-341CC2E1645F}" srcOrd="1" destOrd="0" presId="urn:microsoft.com/office/officeart/2008/layout/LinedList"/>
    <dgm:cxn modelId="{112A9CE5-ABA5-4438-9D49-8558BD1F2574}" type="presParOf" srcId="{DF8ACA8C-AE2C-4C95-81AD-341CC2E1645F}" destId="{4C3CBA0E-BB50-4828-B67E-5CF180E8D12E}" srcOrd="0" destOrd="0" presId="urn:microsoft.com/office/officeart/2008/layout/LinedList"/>
    <dgm:cxn modelId="{15C5DFB0-DB1F-42DC-B2C2-460DC65A8C3F}" type="presParOf" srcId="{DF8ACA8C-AE2C-4C95-81AD-341CC2E1645F}" destId="{37CD9C7F-C213-4B1C-9320-4599502334F8}" srcOrd="1" destOrd="0" presId="urn:microsoft.com/office/officeart/2008/layout/LinedList"/>
    <dgm:cxn modelId="{D513E70C-0F39-45DE-B242-92923D097226}" type="presParOf" srcId="{DE285078-E4B0-4B25-9339-C106089E73EA}" destId="{F74675CA-E9CB-4305-AEAA-24EB778B03C8}" srcOrd="2" destOrd="0" presId="urn:microsoft.com/office/officeart/2008/layout/LinedList"/>
    <dgm:cxn modelId="{766B7EC4-499E-448E-8F6B-61D98113AECC}" type="presParOf" srcId="{DE285078-E4B0-4B25-9339-C106089E73EA}" destId="{A8CFB2CA-63D9-448A-9A58-FDE436059DB2}" srcOrd="3" destOrd="0" presId="urn:microsoft.com/office/officeart/2008/layout/LinedList"/>
    <dgm:cxn modelId="{3E7AD9FA-D36C-4551-AD74-50A9EF83F7B3}" type="presParOf" srcId="{A8CFB2CA-63D9-448A-9A58-FDE436059DB2}" destId="{7595FEF3-A230-4AD9-95D4-A8CC4ED4CE0F}" srcOrd="0" destOrd="0" presId="urn:microsoft.com/office/officeart/2008/layout/LinedList"/>
    <dgm:cxn modelId="{7B883F49-FA92-48BF-843D-D5E9B9EC99B8}" type="presParOf" srcId="{A8CFB2CA-63D9-448A-9A58-FDE436059DB2}" destId="{50DB18B3-B2FB-41C2-9880-0426010A8836}" srcOrd="1" destOrd="0" presId="urn:microsoft.com/office/officeart/2008/layout/LinedList"/>
    <dgm:cxn modelId="{97F12BAD-A3B8-48C7-BC0E-3BB5BD40865F}" type="presParOf" srcId="{DE285078-E4B0-4B25-9339-C106089E73EA}" destId="{3016C9DE-F94E-47C9-9233-7EC803187C52}" srcOrd="4" destOrd="0" presId="urn:microsoft.com/office/officeart/2008/layout/LinedList"/>
    <dgm:cxn modelId="{9661E948-5830-417D-926A-56CA2DA5AB13}" type="presParOf" srcId="{DE285078-E4B0-4B25-9339-C106089E73EA}" destId="{D0BB39DC-C511-42B4-BC47-F7347AD3C0C1}" srcOrd="5" destOrd="0" presId="urn:microsoft.com/office/officeart/2008/layout/LinedList"/>
    <dgm:cxn modelId="{DC1FEFF7-1F8F-44C2-8773-FA25C70BC900}" type="presParOf" srcId="{D0BB39DC-C511-42B4-BC47-F7347AD3C0C1}" destId="{520DE4F2-BCD2-487A-887F-FD1DC2B6A8A5}" srcOrd="0" destOrd="0" presId="urn:microsoft.com/office/officeart/2008/layout/LinedList"/>
    <dgm:cxn modelId="{0CFBD1B6-D2B4-4A7D-BD52-7AD16D383F11}" type="presParOf" srcId="{D0BB39DC-C511-42B4-BC47-F7347AD3C0C1}" destId="{9A3C4216-12CA-4423-91AF-2B27EB580F58}" srcOrd="1" destOrd="0" presId="urn:microsoft.com/office/officeart/2008/layout/LinedList"/>
    <dgm:cxn modelId="{ED0A24F1-97D4-48AA-8953-A549945C3053}" type="presParOf" srcId="{DE285078-E4B0-4B25-9339-C106089E73EA}" destId="{A658EAE7-5CA9-4BA2-B728-787A6EEA5C8D}" srcOrd="6" destOrd="0" presId="urn:microsoft.com/office/officeart/2008/layout/LinedList"/>
    <dgm:cxn modelId="{BBB3FCB9-4FF1-4CB2-B2EB-AE7A516D1E0B}" type="presParOf" srcId="{DE285078-E4B0-4B25-9339-C106089E73EA}" destId="{E3376154-56EC-42AC-BBDC-AC42222E1D64}" srcOrd="7" destOrd="0" presId="urn:microsoft.com/office/officeart/2008/layout/LinedList"/>
    <dgm:cxn modelId="{20E837AE-E266-42D7-9F2E-FAFFC84B60F7}" type="presParOf" srcId="{E3376154-56EC-42AC-BBDC-AC42222E1D64}" destId="{F65ED531-423F-44FB-9CF3-B1523E740D08}" srcOrd="0" destOrd="0" presId="urn:microsoft.com/office/officeart/2008/layout/LinedList"/>
    <dgm:cxn modelId="{0E2653ED-CCB2-4875-94E0-4C8567B11DAC}" type="presParOf" srcId="{E3376154-56EC-42AC-BBDC-AC42222E1D64}" destId="{DE2E759E-137D-42D2-89D1-5D29594997EA}" srcOrd="1" destOrd="0" presId="urn:microsoft.com/office/officeart/2008/layout/LinedList"/>
    <dgm:cxn modelId="{B815E0B4-1BA0-41A9-85FE-C4D8F73EAAB6}" type="presParOf" srcId="{DE285078-E4B0-4B25-9339-C106089E73EA}" destId="{CF10BD0C-67BD-4E2C-9D09-447DA2C8A207}" srcOrd="8" destOrd="0" presId="urn:microsoft.com/office/officeart/2008/layout/LinedList"/>
    <dgm:cxn modelId="{6C644120-49AA-421F-9FA5-A46BA4A7D1AB}" type="presParOf" srcId="{DE285078-E4B0-4B25-9339-C106089E73EA}" destId="{9C1883AC-FDB2-4886-A7C5-BE9916C30861}" srcOrd="9" destOrd="0" presId="urn:microsoft.com/office/officeart/2008/layout/LinedList"/>
    <dgm:cxn modelId="{1C0E15DC-0A1C-479B-8F92-39CAFE9A8429}" type="presParOf" srcId="{9C1883AC-FDB2-4886-A7C5-BE9916C30861}" destId="{63F2BED9-4528-4665-B889-79F2AFD29C4A}" srcOrd="0" destOrd="0" presId="urn:microsoft.com/office/officeart/2008/layout/LinedList"/>
    <dgm:cxn modelId="{F2B76755-7E5E-4474-BA00-C5CE6D8F305D}" type="presParOf" srcId="{9C1883AC-FDB2-4886-A7C5-BE9916C30861}" destId="{6BDF3E8E-B5E6-4D1F-BF4F-D2B58E72FAAE}" srcOrd="1" destOrd="0" presId="urn:microsoft.com/office/officeart/2008/layout/LinedList"/>
    <dgm:cxn modelId="{E0C029F4-5278-4E00-9AC3-8759AC219013}" type="presParOf" srcId="{DE285078-E4B0-4B25-9339-C106089E73EA}" destId="{49BC6EC0-8FEA-43A2-8207-3AE9C6E1B642}" srcOrd="10" destOrd="0" presId="urn:microsoft.com/office/officeart/2008/layout/LinedList"/>
    <dgm:cxn modelId="{77CB2EE8-261E-47C0-8D19-4DAAE5A1FED5}" type="presParOf" srcId="{DE285078-E4B0-4B25-9339-C106089E73EA}" destId="{27D3A338-D2F9-4B31-85C6-C531E5B41DB6}" srcOrd="11" destOrd="0" presId="urn:microsoft.com/office/officeart/2008/layout/LinedList"/>
    <dgm:cxn modelId="{0D4A6413-26CA-4541-A55F-874A19464C4B}" type="presParOf" srcId="{27D3A338-D2F9-4B31-85C6-C531E5B41DB6}" destId="{586F909F-B1AF-4055-925B-777B18622A28}" srcOrd="0" destOrd="0" presId="urn:microsoft.com/office/officeart/2008/layout/LinedList"/>
    <dgm:cxn modelId="{C9464D99-579B-440F-A051-E98218524D14}" type="presParOf" srcId="{27D3A338-D2F9-4B31-85C6-C531E5B41DB6}" destId="{B1CD4920-93E4-49D5-87ED-CF6E1A0EC9DC}" srcOrd="1" destOrd="0" presId="urn:microsoft.com/office/officeart/2008/layout/LinedList"/>
    <dgm:cxn modelId="{BB80F44F-C228-499B-8E69-2FD899AACC69}" type="presParOf" srcId="{DE285078-E4B0-4B25-9339-C106089E73EA}" destId="{F7177620-0A18-4D05-8720-DD881632741B}" srcOrd="12" destOrd="0" presId="urn:microsoft.com/office/officeart/2008/layout/LinedList"/>
    <dgm:cxn modelId="{E8AAC94A-01B1-4038-8266-FE5B20559D13}" type="presParOf" srcId="{DE285078-E4B0-4B25-9339-C106089E73EA}" destId="{D1F3C265-0963-401D-BFE1-EE48DD14B55C}" srcOrd="13" destOrd="0" presId="urn:microsoft.com/office/officeart/2008/layout/LinedList"/>
    <dgm:cxn modelId="{4215BD5C-F7E5-4C5E-9C98-04E5B6CC86BC}" type="presParOf" srcId="{D1F3C265-0963-401D-BFE1-EE48DD14B55C}" destId="{EB960F46-BEC5-444B-A621-9458EE711A78}" srcOrd="0" destOrd="0" presId="urn:microsoft.com/office/officeart/2008/layout/LinedList"/>
    <dgm:cxn modelId="{348E626C-1747-4420-9066-C10B19D08E96}" type="presParOf" srcId="{D1F3C265-0963-401D-BFE1-EE48DD14B55C}" destId="{329091DA-B6A9-4743-9C85-CA9E3948A5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A045AD-9224-4ED0-8013-1C288053B52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01006E3-2C0A-461D-BDC5-FB120B35974C}">
      <dgm:prSet phldrT="[Text]" phldr="0"/>
      <dgm:spPr/>
      <dgm:t>
        <a:bodyPr/>
        <a:lstStyle/>
        <a:p>
          <a:pPr rtl="0"/>
          <a:r>
            <a:rPr lang="en-US">
              <a:latin typeface="Felix Titling"/>
            </a:rPr>
            <a:t>The</a:t>
          </a:r>
          <a:endParaRPr lang="en-US"/>
        </a:p>
      </dgm:t>
    </dgm:pt>
    <dgm:pt modelId="{96750ECE-A1B8-4D51-9048-F70B748CA8E1}" type="parTrans" cxnId="{33DF746A-FD3D-4401-9777-0BA8A79248B5}">
      <dgm:prSet/>
      <dgm:spPr/>
      <dgm:t>
        <a:bodyPr/>
        <a:lstStyle/>
        <a:p>
          <a:endParaRPr lang="en-US"/>
        </a:p>
      </dgm:t>
    </dgm:pt>
    <dgm:pt modelId="{45F7B78E-B192-42AA-8AFC-D28E462CBA19}" type="sibTrans" cxnId="{33DF746A-FD3D-4401-9777-0BA8A79248B5}">
      <dgm:prSet/>
      <dgm:spPr/>
      <dgm:t>
        <a:bodyPr/>
        <a:lstStyle/>
        <a:p>
          <a:endParaRPr lang="en-US"/>
        </a:p>
      </dgm:t>
    </dgm:pt>
    <dgm:pt modelId="{4F9B26C3-1D17-40E0-82DE-533786DF88E5}">
      <dgm:prSet phldrT="[Text]" phldr="1"/>
      <dgm:spPr/>
      <dgm:t>
        <a:bodyPr/>
        <a:lstStyle/>
        <a:p>
          <a:endParaRPr lang="en-US"/>
        </a:p>
      </dgm:t>
    </dgm:pt>
    <dgm:pt modelId="{D170BC7D-6792-43DE-AC4E-025F54E38BEC}" type="parTrans" cxnId="{6330F7E7-94EA-441B-8508-29ACF418F72A}">
      <dgm:prSet/>
      <dgm:spPr/>
      <dgm:t>
        <a:bodyPr/>
        <a:lstStyle/>
        <a:p>
          <a:endParaRPr lang="en-US"/>
        </a:p>
      </dgm:t>
    </dgm:pt>
    <dgm:pt modelId="{501234AA-6BB1-453D-8280-C565481DDA74}" type="sibTrans" cxnId="{6330F7E7-94EA-441B-8508-29ACF418F72A}">
      <dgm:prSet/>
      <dgm:spPr/>
      <dgm:t>
        <a:bodyPr/>
        <a:lstStyle/>
        <a:p>
          <a:endParaRPr lang="en-US"/>
        </a:p>
      </dgm:t>
    </dgm:pt>
    <dgm:pt modelId="{921D4947-906F-4ADC-B51E-90E26BF68ECE}">
      <dgm:prSet phldrT="[Text]" phldr="1"/>
      <dgm:spPr/>
      <dgm:t>
        <a:bodyPr/>
        <a:lstStyle/>
        <a:p>
          <a:endParaRPr lang="en-US"/>
        </a:p>
      </dgm:t>
    </dgm:pt>
    <dgm:pt modelId="{4D55F254-F375-45B4-964F-8672427160C4}" type="parTrans" cxnId="{2EBB3E8D-799D-42A8-BD0D-CD5A6E8F0ACB}">
      <dgm:prSet/>
      <dgm:spPr/>
      <dgm:t>
        <a:bodyPr/>
        <a:lstStyle/>
        <a:p>
          <a:endParaRPr lang="en-US"/>
        </a:p>
      </dgm:t>
    </dgm:pt>
    <dgm:pt modelId="{810B24ED-D7BA-413A-8AF1-EAF803B63903}" type="sibTrans" cxnId="{2EBB3E8D-799D-42A8-BD0D-CD5A6E8F0ACB}">
      <dgm:prSet/>
      <dgm:spPr/>
      <dgm:t>
        <a:bodyPr/>
        <a:lstStyle/>
        <a:p>
          <a:endParaRPr lang="en-US"/>
        </a:p>
      </dgm:t>
    </dgm:pt>
    <dgm:pt modelId="{981167AC-A1A9-429F-B0CB-7225F2483B26}">
      <dgm:prSet phldrT="[Text]" phldr="0"/>
      <dgm:spPr/>
      <dgm:t>
        <a:bodyPr/>
        <a:lstStyle/>
        <a:p>
          <a:pPr rtl="0"/>
          <a:r>
            <a:rPr lang="en-US">
              <a:latin typeface="Felix Titling"/>
            </a:rPr>
            <a:t>King </a:t>
          </a:r>
          <a:endParaRPr lang="en-US"/>
        </a:p>
      </dgm:t>
    </dgm:pt>
    <dgm:pt modelId="{44BAA0BF-4C4F-42C3-B44C-938F2F677E7C}" type="parTrans" cxnId="{1BAF4E51-ACD4-4D01-BAC8-C545B706D25F}">
      <dgm:prSet/>
      <dgm:spPr/>
      <dgm:t>
        <a:bodyPr/>
        <a:lstStyle/>
        <a:p>
          <a:endParaRPr lang="en-US"/>
        </a:p>
      </dgm:t>
    </dgm:pt>
    <dgm:pt modelId="{92383193-C8F6-4603-96E5-0EAFF364B709}" type="sibTrans" cxnId="{1BAF4E51-ACD4-4D01-BAC8-C545B706D25F}">
      <dgm:prSet/>
      <dgm:spPr/>
      <dgm:t>
        <a:bodyPr/>
        <a:lstStyle/>
        <a:p>
          <a:endParaRPr lang="en-US"/>
        </a:p>
      </dgm:t>
    </dgm:pt>
    <dgm:pt modelId="{D2E7ED65-B4F3-4875-B237-5A9D0B31FF64}">
      <dgm:prSet phldrT="[Text]" phldr="1"/>
      <dgm:spPr/>
      <dgm:t>
        <a:bodyPr/>
        <a:lstStyle/>
        <a:p>
          <a:endParaRPr lang="en-US"/>
        </a:p>
      </dgm:t>
    </dgm:pt>
    <dgm:pt modelId="{1212CA56-C738-4D3B-8E55-614CA1DB4F74}" type="parTrans" cxnId="{9030C22B-0032-4350-BCFC-3BEC693CD645}">
      <dgm:prSet/>
      <dgm:spPr/>
      <dgm:t>
        <a:bodyPr/>
        <a:lstStyle/>
        <a:p>
          <a:endParaRPr lang="en-US"/>
        </a:p>
      </dgm:t>
    </dgm:pt>
    <dgm:pt modelId="{146E747F-0186-4AB2-B328-253C94ED549A}" type="sibTrans" cxnId="{9030C22B-0032-4350-BCFC-3BEC693CD645}">
      <dgm:prSet/>
      <dgm:spPr/>
      <dgm:t>
        <a:bodyPr/>
        <a:lstStyle/>
        <a:p>
          <a:endParaRPr lang="en-US"/>
        </a:p>
      </dgm:t>
    </dgm:pt>
    <dgm:pt modelId="{49CE5090-72D8-4652-9A03-BBE9FB0DAB78}">
      <dgm:prSet phldrT="[Text]" phldr="1"/>
      <dgm:spPr/>
      <dgm:t>
        <a:bodyPr/>
        <a:lstStyle/>
        <a:p>
          <a:endParaRPr lang="en-US"/>
        </a:p>
      </dgm:t>
    </dgm:pt>
    <dgm:pt modelId="{228CACD2-F395-44D0-9654-06BF7227E2D0}" type="parTrans" cxnId="{586FA517-283F-451C-8D64-18B22571559A}">
      <dgm:prSet/>
      <dgm:spPr/>
      <dgm:t>
        <a:bodyPr/>
        <a:lstStyle/>
        <a:p>
          <a:endParaRPr lang="en-US"/>
        </a:p>
      </dgm:t>
    </dgm:pt>
    <dgm:pt modelId="{843CE832-51C2-4DC1-88C9-90C6A418B9C4}" type="sibTrans" cxnId="{586FA517-283F-451C-8D64-18B22571559A}">
      <dgm:prSet/>
      <dgm:spPr/>
      <dgm:t>
        <a:bodyPr/>
        <a:lstStyle/>
        <a:p>
          <a:endParaRPr lang="en-US"/>
        </a:p>
      </dgm:t>
    </dgm:pt>
    <dgm:pt modelId="{0BB00E84-5399-4C6B-B88E-FA05D6937646}">
      <dgm:prSet phldrT="[Text]" phldr="0"/>
      <dgm:spPr/>
      <dgm:t>
        <a:bodyPr/>
        <a:lstStyle/>
        <a:p>
          <a:pPr rtl="0"/>
          <a:r>
            <a:rPr lang="en-US">
              <a:latin typeface="Felix Titling"/>
            </a:rPr>
            <a:t>, </a:t>
          </a:r>
          <a:endParaRPr lang="en-US"/>
        </a:p>
      </dgm:t>
    </dgm:pt>
    <dgm:pt modelId="{F4C2AF2B-CF12-411E-B446-B889099FF875}" type="parTrans" cxnId="{35A83B2E-DA5F-47FA-91D0-F18C99CAEAD7}">
      <dgm:prSet/>
      <dgm:spPr/>
      <dgm:t>
        <a:bodyPr/>
        <a:lstStyle/>
        <a:p>
          <a:endParaRPr lang="en-US"/>
        </a:p>
      </dgm:t>
    </dgm:pt>
    <dgm:pt modelId="{9AED2A73-F1A1-4EC7-B735-0C27DE0A7430}" type="sibTrans" cxnId="{35A83B2E-DA5F-47FA-91D0-F18C99CAEAD7}">
      <dgm:prSet/>
      <dgm:spPr/>
      <dgm:t>
        <a:bodyPr/>
        <a:lstStyle/>
        <a:p>
          <a:endParaRPr lang="en-US"/>
        </a:p>
      </dgm:t>
    </dgm:pt>
    <dgm:pt modelId="{08E40E16-0978-4F02-976C-518C9BCEC2D2}">
      <dgm:prSet phldrT="[Text]" phldr="1"/>
      <dgm:spPr/>
      <dgm:t>
        <a:bodyPr/>
        <a:lstStyle/>
        <a:p>
          <a:endParaRPr lang="en-US"/>
        </a:p>
      </dgm:t>
    </dgm:pt>
    <dgm:pt modelId="{4250D9F7-60B0-48AA-AD11-8E22B264FAF9}" type="parTrans" cxnId="{2C368138-2D7F-4A6E-9BEF-AF4104293330}">
      <dgm:prSet/>
      <dgm:spPr/>
      <dgm:t>
        <a:bodyPr/>
        <a:lstStyle/>
        <a:p>
          <a:endParaRPr lang="en-US"/>
        </a:p>
      </dgm:t>
    </dgm:pt>
    <dgm:pt modelId="{2038859F-EE08-4C5A-918F-C714B0FBBE91}" type="sibTrans" cxnId="{2C368138-2D7F-4A6E-9BEF-AF4104293330}">
      <dgm:prSet/>
      <dgm:spPr/>
      <dgm:t>
        <a:bodyPr/>
        <a:lstStyle/>
        <a:p>
          <a:endParaRPr lang="en-US"/>
        </a:p>
      </dgm:t>
    </dgm:pt>
    <dgm:pt modelId="{08C6C0BA-785F-4EB1-8E46-77F96ECE7097}">
      <dgm:prSet phldrT="[Text]" phldr="1"/>
      <dgm:spPr/>
      <dgm:t>
        <a:bodyPr/>
        <a:lstStyle/>
        <a:p>
          <a:endParaRPr lang="en-US"/>
        </a:p>
      </dgm:t>
    </dgm:pt>
    <dgm:pt modelId="{48037464-A8FB-47D2-B0A4-D8001B73385D}" type="parTrans" cxnId="{647FDC3E-99EC-458A-9679-49FCF22D33E8}">
      <dgm:prSet/>
      <dgm:spPr/>
      <dgm:t>
        <a:bodyPr/>
        <a:lstStyle/>
        <a:p>
          <a:endParaRPr lang="en-US"/>
        </a:p>
      </dgm:t>
    </dgm:pt>
    <dgm:pt modelId="{F644DD12-BA5B-47BA-A04B-2A0EBB582D40}" type="sibTrans" cxnId="{647FDC3E-99EC-458A-9679-49FCF22D33E8}">
      <dgm:prSet/>
      <dgm:spPr/>
      <dgm:t>
        <a:bodyPr/>
        <a:lstStyle/>
        <a:p>
          <a:endParaRPr lang="en-US"/>
        </a:p>
      </dgm:t>
    </dgm:pt>
    <dgm:pt modelId="{392872E2-B049-4E2C-8635-C01BF040A93D}">
      <dgm:prSet phldr="0"/>
      <dgm:spPr/>
      <dgm:t>
        <a:bodyPr/>
        <a:lstStyle/>
        <a:p>
          <a:pPr rtl="0"/>
          <a:r>
            <a:rPr lang="en-US">
              <a:latin typeface="Felix Titling"/>
            </a:rPr>
            <a:t>John</a:t>
          </a:r>
        </a:p>
      </dgm:t>
    </dgm:pt>
    <dgm:pt modelId="{B1864C8B-8E62-460F-8DB8-35CEAF80AEED}" type="parTrans" cxnId="{57992951-89A8-4B42-A903-B357140BD819}">
      <dgm:prSet/>
      <dgm:spPr/>
    </dgm:pt>
    <dgm:pt modelId="{88A1A4C2-5162-4699-907C-A8024C975475}" type="sibTrans" cxnId="{57992951-89A8-4B42-A903-B357140BD819}">
      <dgm:prSet/>
      <dgm:spPr/>
    </dgm:pt>
    <dgm:pt modelId="{F4585828-36DB-44DF-ADF4-2DE5C0B5A45A}" type="pres">
      <dgm:prSet presAssocID="{C9A045AD-9224-4ED0-8013-1C288053B527}" presName="Name0" presStyleCnt="0">
        <dgm:presLayoutVars>
          <dgm:chPref val="3"/>
          <dgm:dir/>
          <dgm:animLvl val="lvl"/>
          <dgm:resizeHandles/>
        </dgm:presLayoutVars>
      </dgm:prSet>
      <dgm:spPr/>
    </dgm:pt>
    <dgm:pt modelId="{E5EA50C1-A7E4-415C-97A0-9C91A6992322}" type="pres">
      <dgm:prSet presAssocID="{201006E3-2C0A-461D-BDC5-FB120B35974C}" presName="horFlow" presStyleCnt="0"/>
      <dgm:spPr/>
    </dgm:pt>
    <dgm:pt modelId="{7DFB3BAB-31D2-4CE5-AFA8-163A2B2EB585}" type="pres">
      <dgm:prSet presAssocID="{201006E3-2C0A-461D-BDC5-FB120B35974C}" presName="bigChev" presStyleLbl="node1" presStyleIdx="0" presStyleCnt="4"/>
      <dgm:spPr/>
    </dgm:pt>
    <dgm:pt modelId="{323B4BE1-87EB-41C6-87F7-BD3EADBB763D}" type="pres">
      <dgm:prSet presAssocID="{D170BC7D-6792-43DE-AC4E-025F54E38BEC}" presName="parTrans" presStyleCnt="0"/>
      <dgm:spPr/>
    </dgm:pt>
    <dgm:pt modelId="{67A3F930-C881-4BE3-8808-7BAC34AD7B63}" type="pres">
      <dgm:prSet presAssocID="{4F9B26C3-1D17-40E0-82DE-533786DF88E5}" presName="node" presStyleLbl="alignAccFollowNode1" presStyleIdx="0" presStyleCnt="6">
        <dgm:presLayoutVars>
          <dgm:bulletEnabled val="1"/>
        </dgm:presLayoutVars>
      </dgm:prSet>
      <dgm:spPr/>
    </dgm:pt>
    <dgm:pt modelId="{11EE617B-386E-47DC-AE70-2F9A0C1F73CD}" type="pres">
      <dgm:prSet presAssocID="{501234AA-6BB1-453D-8280-C565481DDA74}" presName="sibTrans" presStyleCnt="0"/>
      <dgm:spPr/>
    </dgm:pt>
    <dgm:pt modelId="{F533A4F5-CC17-4659-BB47-B635474EDAF1}" type="pres">
      <dgm:prSet presAssocID="{921D4947-906F-4ADC-B51E-90E26BF68ECE}" presName="node" presStyleLbl="alignAccFollowNode1" presStyleIdx="1" presStyleCnt="6">
        <dgm:presLayoutVars>
          <dgm:bulletEnabled val="1"/>
        </dgm:presLayoutVars>
      </dgm:prSet>
      <dgm:spPr/>
    </dgm:pt>
    <dgm:pt modelId="{90708AE8-4C6D-42F8-A945-D8B5893DF613}" type="pres">
      <dgm:prSet presAssocID="{201006E3-2C0A-461D-BDC5-FB120B35974C}" presName="vSp" presStyleCnt="0"/>
      <dgm:spPr/>
    </dgm:pt>
    <dgm:pt modelId="{188897DB-99A2-4E3E-944B-5B8F76840097}" type="pres">
      <dgm:prSet presAssocID="{981167AC-A1A9-429F-B0CB-7225F2483B26}" presName="horFlow" presStyleCnt="0"/>
      <dgm:spPr/>
    </dgm:pt>
    <dgm:pt modelId="{D4F25A23-AD55-4832-BEF1-36CFBBEC8E28}" type="pres">
      <dgm:prSet presAssocID="{981167AC-A1A9-429F-B0CB-7225F2483B26}" presName="bigChev" presStyleLbl="node1" presStyleIdx="1" presStyleCnt="4"/>
      <dgm:spPr/>
    </dgm:pt>
    <dgm:pt modelId="{901C4DB6-F749-499E-8ADC-29A865390B95}" type="pres">
      <dgm:prSet presAssocID="{1212CA56-C738-4D3B-8E55-614CA1DB4F74}" presName="parTrans" presStyleCnt="0"/>
      <dgm:spPr/>
    </dgm:pt>
    <dgm:pt modelId="{E3AFDA6E-3A98-43DE-9982-B9BB6BD8CD97}" type="pres">
      <dgm:prSet presAssocID="{D2E7ED65-B4F3-4875-B237-5A9D0B31FF64}" presName="node" presStyleLbl="alignAccFollowNode1" presStyleIdx="2" presStyleCnt="6">
        <dgm:presLayoutVars>
          <dgm:bulletEnabled val="1"/>
        </dgm:presLayoutVars>
      </dgm:prSet>
      <dgm:spPr/>
    </dgm:pt>
    <dgm:pt modelId="{4533FCD4-9BEC-4FAA-9F52-30B4E63517F7}" type="pres">
      <dgm:prSet presAssocID="{146E747F-0186-4AB2-B328-253C94ED549A}" presName="sibTrans" presStyleCnt="0"/>
      <dgm:spPr/>
    </dgm:pt>
    <dgm:pt modelId="{64067F66-6294-4AF3-9B1C-F8F9DEE890E7}" type="pres">
      <dgm:prSet presAssocID="{49CE5090-72D8-4652-9A03-BBE9FB0DAB78}" presName="node" presStyleLbl="alignAccFollowNode1" presStyleIdx="3" presStyleCnt="6">
        <dgm:presLayoutVars>
          <dgm:bulletEnabled val="1"/>
        </dgm:presLayoutVars>
      </dgm:prSet>
      <dgm:spPr/>
    </dgm:pt>
    <dgm:pt modelId="{D2D16EEB-CB0C-4481-84B2-FCFF1EECA431}" type="pres">
      <dgm:prSet presAssocID="{981167AC-A1A9-429F-B0CB-7225F2483B26}" presName="vSp" presStyleCnt="0"/>
      <dgm:spPr/>
    </dgm:pt>
    <dgm:pt modelId="{3C44E4E9-3A83-4BE3-B648-D92BA0AAF02A}" type="pres">
      <dgm:prSet presAssocID="{0BB00E84-5399-4C6B-B88E-FA05D6937646}" presName="horFlow" presStyleCnt="0"/>
      <dgm:spPr/>
    </dgm:pt>
    <dgm:pt modelId="{B33B9B1F-1574-429D-992E-D3CC6C6F4A2C}" type="pres">
      <dgm:prSet presAssocID="{0BB00E84-5399-4C6B-B88E-FA05D6937646}" presName="bigChev" presStyleLbl="node1" presStyleIdx="2" presStyleCnt="4"/>
      <dgm:spPr/>
    </dgm:pt>
    <dgm:pt modelId="{2541EE91-C5A1-404A-8CD3-BA2C8B453184}" type="pres">
      <dgm:prSet presAssocID="{4250D9F7-60B0-48AA-AD11-8E22B264FAF9}" presName="parTrans" presStyleCnt="0"/>
      <dgm:spPr/>
    </dgm:pt>
    <dgm:pt modelId="{018C1ECB-327E-4CBC-A50F-FE87D0319290}" type="pres">
      <dgm:prSet presAssocID="{08E40E16-0978-4F02-976C-518C9BCEC2D2}" presName="node" presStyleLbl="alignAccFollowNode1" presStyleIdx="4" presStyleCnt="6">
        <dgm:presLayoutVars>
          <dgm:bulletEnabled val="1"/>
        </dgm:presLayoutVars>
      </dgm:prSet>
      <dgm:spPr/>
    </dgm:pt>
    <dgm:pt modelId="{B90BC166-1DB5-4E58-BC03-876A0C56FD6D}" type="pres">
      <dgm:prSet presAssocID="{2038859F-EE08-4C5A-918F-C714B0FBBE91}" presName="sibTrans" presStyleCnt="0"/>
      <dgm:spPr/>
    </dgm:pt>
    <dgm:pt modelId="{F23A5BD6-7A02-4A0D-A828-34A00DC7AAD7}" type="pres">
      <dgm:prSet presAssocID="{08C6C0BA-785F-4EB1-8E46-77F96ECE7097}" presName="node" presStyleLbl="alignAccFollowNode1" presStyleIdx="5" presStyleCnt="6">
        <dgm:presLayoutVars>
          <dgm:bulletEnabled val="1"/>
        </dgm:presLayoutVars>
      </dgm:prSet>
      <dgm:spPr/>
    </dgm:pt>
    <dgm:pt modelId="{9B229590-0226-45B0-9A56-ABB8FE23745A}" type="pres">
      <dgm:prSet presAssocID="{0BB00E84-5399-4C6B-B88E-FA05D6937646}" presName="vSp" presStyleCnt="0"/>
      <dgm:spPr/>
    </dgm:pt>
    <dgm:pt modelId="{C76275B3-EDBF-4D1B-9BE7-0D10FE288A0C}" type="pres">
      <dgm:prSet presAssocID="{392872E2-B049-4E2C-8635-C01BF040A93D}" presName="horFlow" presStyleCnt="0"/>
      <dgm:spPr/>
    </dgm:pt>
    <dgm:pt modelId="{AFC4364A-DA58-463E-84BB-79A6ABBFBE93}" type="pres">
      <dgm:prSet presAssocID="{392872E2-B049-4E2C-8635-C01BF040A93D}" presName="bigChev" presStyleLbl="node1" presStyleIdx="3" presStyleCnt="4"/>
      <dgm:spPr/>
    </dgm:pt>
  </dgm:ptLst>
  <dgm:cxnLst>
    <dgm:cxn modelId="{39564203-2D64-4105-9073-54B55B71945B}" type="presOf" srcId="{4F9B26C3-1D17-40E0-82DE-533786DF88E5}" destId="{67A3F930-C881-4BE3-8808-7BAC34AD7B63}" srcOrd="0" destOrd="0" presId="urn:microsoft.com/office/officeart/2005/8/layout/lProcess3"/>
    <dgm:cxn modelId="{1D01C403-F9F6-4EDC-A5B8-24BA361A20D4}" type="presOf" srcId="{D2E7ED65-B4F3-4875-B237-5A9D0B31FF64}" destId="{E3AFDA6E-3A98-43DE-9982-B9BB6BD8CD97}" srcOrd="0" destOrd="0" presId="urn:microsoft.com/office/officeart/2005/8/layout/lProcess3"/>
    <dgm:cxn modelId="{9567580E-F067-4803-BDE1-3C44E08131FD}" type="presOf" srcId="{921D4947-906F-4ADC-B51E-90E26BF68ECE}" destId="{F533A4F5-CC17-4659-BB47-B635474EDAF1}" srcOrd="0" destOrd="0" presId="urn:microsoft.com/office/officeart/2005/8/layout/lProcess3"/>
    <dgm:cxn modelId="{586FA517-283F-451C-8D64-18B22571559A}" srcId="{981167AC-A1A9-429F-B0CB-7225F2483B26}" destId="{49CE5090-72D8-4652-9A03-BBE9FB0DAB78}" srcOrd="1" destOrd="0" parTransId="{228CACD2-F395-44D0-9654-06BF7227E2D0}" sibTransId="{843CE832-51C2-4DC1-88C9-90C6A418B9C4}"/>
    <dgm:cxn modelId="{9030C22B-0032-4350-BCFC-3BEC693CD645}" srcId="{981167AC-A1A9-429F-B0CB-7225F2483B26}" destId="{D2E7ED65-B4F3-4875-B237-5A9D0B31FF64}" srcOrd="0" destOrd="0" parTransId="{1212CA56-C738-4D3B-8E55-614CA1DB4F74}" sibTransId="{146E747F-0186-4AB2-B328-253C94ED549A}"/>
    <dgm:cxn modelId="{35A83B2E-DA5F-47FA-91D0-F18C99CAEAD7}" srcId="{C9A045AD-9224-4ED0-8013-1C288053B527}" destId="{0BB00E84-5399-4C6B-B88E-FA05D6937646}" srcOrd="2" destOrd="0" parTransId="{F4C2AF2B-CF12-411E-B446-B889099FF875}" sibTransId="{9AED2A73-F1A1-4EC7-B735-0C27DE0A7430}"/>
    <dgm:cxn modelId="{B37C6435-70F3-45EB-A94E-68D9CB31BF30}" type="presOf" srcId="{981167AC-A1A9-429F-B0CB-7225F2483B26}" destId="{D4F25A23-AD55-4832-BEF1-36CFBBEC8E28}" srcOrd="0" destOrd="0" presId="urn:microsoft.com/office/officeart/2005/8/layout/lProcess3"/>
    <dgm:cxn modelId="{2C368138-2D7F-4A6E-9BEF-AF4104293330}" srcId="{0BB00E84-5399-4C6B-B88E-FA05D6937646}" destId="{08E40E16-0978-4F02-976C-518C9BCEC2D2}" srcOrd="0" destOrd="0" parTransId="{4250D9F7-60B0-48AA-AD11-8E22B264FAF9}" sibTransId="{2038859F-EE08-4C5A-918F-C714B0FBBE91}"/>
    <dgm:cxn modelId="{647FDC3E-99EC-458A-9679-49FCF22D33E8}" srcId="{0BB00E84-5399-4C6B-B88E-FA05D6937646}" destId="{08C6C0BA-785F-4EB1-8E46-77F96ECE7097}" srcOrd="1" destOrd="0" parTransId="{48037464-A8FB-47D2-B0A4-D8001B73385D}" sibTransId="{F644DD12-BA5B-47BA-A04B-2A0EBB582D40}"/>
    <dgm:cxn modelId="{57992951-89A8-4B42-A903-B357140BD819}" srcId="{C9A045AD-9224-4ED0-8013-1C288053B527}" destId="{392872E2-B049-4E2C-8635-C01BF040A93D}" srcOrd="3" destOrd="0" parTransId="{B1864C8B-8E62-460F-8DB8-35CEAF80AEED}" sibTransId="{88A1A4C2-5162-4699-907C-A8024C975475}"/>
    <dgm:cxn modelId="{1BAF4E51-ACD4-4D01-BAC8-C545B706D25F}" srcId="{C9A045AD-9224-4ED0-8013-1C288053B527}" destId="{981167AC-A1A9-429F-B0CB-7225F2483B26}" srcOrd="1" destOrd="0" parTransId="{44BAA0BF-4C4F-42C3-B44C-938F2F677E7C}" sibTransId="{92383193-C8F6-4603-96E5-0EAFF364B709}"/>
    <dgm:cxn modelId="{33DF746A-FD3D-4401-9777-0BA8A79248B5}" srcId="{C9A045AD-9224-4ED0-8013-1C288053B527}" destId="{201006E3-2C0A-461D-BDC5-FB120B35974C}" srcOrd="0" destOrd="0" parTransId="{96750ECE-A1B8-4D51-9048-F70B748CA8E1}" sibTransId="{45F7B78E-B192-42AA-8AFC-D28E462CBA19}"/>
    <dgm:cxn modelId="{CDF6427A-8D8D-4BAE-B3C4-242398EE2F31}" type="presOf" srcId="{392872E2-B049-4E2C-8635-C01BF040A93D}" destId="{AFC4364A-DA58-463E-84BB-79A6ABBFBE93}" srcOrd="0" destOrd="0" presId="urn:microsoft.com/office/officeart/2005/8/layout/lProcess3"/>
    <dgm:cxn modelId="{25910788-2E32-4987-8E76-DEB92B8572C3}" type="presOf" srcId="{08C6C0BA-785F-4EB1-8E46-77F96ECE7097}" destId="{F23A5BD6-7A02-4A0D-A828-34A00DC7AAD7}" srcOrd="0" destOrd="0" presId="urn:microsoft.com/office/officeart/2005/8/layout/lProcess3"/>
    <dgm:cxn modelId="{2EBB3E8D-799D-42A8-BD0D-CD5A6E8F0ACB}" srcId="{201006E3-2C0A-461D-BDC5-FB120B35974C}" destId="{921D4947-906F-4ADC-B51E-90E26BF68ECE}" srcOrd="1" destOrd="0" parTransId="{4D55F254-F375-45B4-964F-8672427160C4}" sibTransId="{810B24ED-D7BA-413A-8AF1-EAF803B63903}"/>
    <dgm:cxn modelId="{723C16AA-C48F-4D6A-85FA-886401D5A226}" type="presOf" srcId="{0BB00E84-5399-4C6B-B88E-FA05D6937646}" destId="{B33B9B1F-1574-429D-992E-D3CC6C6F4A2C}" srcOrd="0" destOrd="0" presId="urn:microsoft.com/office/officeart/2005/8/layout/lProcess3"/>
    <dgm:cxn modelId="{72B525B6-3673-48FC-9573-6FBA0D911984}" type="presOf" srcId="{49CE5090-72D8-4652-9A03-BBE9FB0DAB78}" destId="{64067F66-6294-4AF3-9B1C-F8F9DEE890E7}" srcOrd="0" destOrd="0" presId="urn:microsoft.com/office/officeart/2005/8/layout/lProcess3"/>
    <dgm:cxn modelId="{FAD756BC-00FC-4126-A734-2110EF783C94}" type="presOf" srcId="{C9A045AD-9224-4ED0-8013-1C288053B527}" destId="{F4585828-36DB-44DF-ADF4-2DE5C0B5A45A}" srcOrd="0" destOrd="0" presId="urn:microsoft.com/office/officeart/2005/8/layout/lProcess3"/>
    <dgm:cxn modelId="{689EFFC9-6BE6-4854-81BF-CDFE34085B28}" type="presOf" srcId="{201006E3-2C0A-461D-BDC5-FB120B35974C}" destId="{7DFB3BAB-31D2-4CE5-AFA8-163A2B2EB585}" srcOrd="0" destOrd="0" presId="urn:microsoft.com/office/officeart/2005/8/layout/lProcess3"/>
    <dgm:cxn modelId="{6330F7E7-94EA-441B-8508-29ACF418F72A}" srcId="{201006E3-2C0A-461D-BDC5-FB120B35974C}" destId="{4F9B26C3-1D17-40E0-82DE-533786DF88E5}" srcOrd="0" destOrd="0" parTransId="{D170BC7D-6792-43DE-AC4E-025F54E38BEC}" sibTransId="{501234AA-6BB1-453D-8280-C565481DDA74}"/>
    <dgm:cxn modelId="{22C6FDF2-7B7E-4A8E-AD42-C206E14539C3}" type="presOf" srcId="{08E40E16-0978-4F02-976C-518C9BCEC2D2}" destId="{018C1ECB-327E-4CBC-A50F-FE87D0319290}" srcOrd="0" destOrd="0" presId="urn:microsoft.com/office/officeart/2005/8/layout/lProcess3"/>
    <dgm:cxn modelId="{B8BF1559-D9C6-4F23-91B8-279E9DA01DB7}" type="presParOf" srcId="{F4585828-36DB-44DF-ADF4-2DE5C0B5A45A}" destId="{E5EA50C1-A7E4-415C-97A0-9C91A6992322}" srcOrd="0" destOrd="0" presId="urn:microsoft.com/office/officeart/2005/8/layout/lProcess3"/>
    <dgm:cxn modelId="{3DCDD21E-7ECE-4E95-B1D6-0A0594D0BCE1}" type="presParOf" srcId="{E5EA50C1-A7E4-415C-97A0-9C91A6992322}" destId="{7DFB3BAB-31D2-4CE5-AFA8-163A2B2EB585}" srcOrd="0" destOrd="0" presId="urn:microsoft.com/office/officeart/2005/8/layout/lProcess3"/>
    <dgm:cxn modelId="{67450B33-0939-4452-8277-02758C2E0539}" type="presParOf" srcId="{E5EA50C1-A7E4-415C-97A0-9C91A6992322}" destId="{323B4BE1-87EB-41C6-87F7-BD3EADBB763D}" srcOrd="1" destOrd="0" presId="urn:microsoft.com/office/officeart/2005/8/layout/lProcess3"/>
    <dgm:cxn modelId="{9CCEAD5D-7D14-455F-80EA-49160D056C0A}" type="presParOf" srcId="{E5EA50C1-A7E4-415C-97A0-9C91A6992322}" destId="{67A3F930-C881-4BE3-8808-7BAC34AD7B63}" srcOrd="2" destOrd="0" presId="urn:microsoft.com/office/officeart/2005/8/layout/lProcess3"/>
    <dgm:cxn modelId="{BA4D9D37-E537-4294-B5B6-13906D94D965}" type="presParOf" srcId="{E5EA50C1-A7E4-415C-97A0-9C91A6992322}" destId="{11EE617B-386E-47DC-AE70-2F9A0C1F73CD}" srcOrd="3" destOrd="0" presId="urn:microsoft.com/office/officeart/2005/8/layout/lProcess3"/>
    <dgm:cxn modelId="{6296CA60-2D38-4734-8BDB-0267E08B7012}" type="presParOf" srcId="{E5EA50C1-A7E4-415C-97A0-9C91A6992322}" destId="{F533A4F5-CC17-4659-BB47-B635474EDAF1}" srcOrd="4" destOrd="0" presId="urn:microsoft.com/office/officeart/2005/8/layout/lProcess3"/>
    <dgm:cxn modelId="{68863314-D2EB-4A77-BBEC-BF7644B4B87C}" type="presParOf" srcId="{F4585828-36DB-44DF-ADF4-2DE5C0B5A45A}" destId="{90708AE8-4C6D-42F8-A945-D8B5893DF613}" srcOrd="1" destOrd="0" presId="urn:microsoft.com/office/officeart/2005/8/layout/lProcess3"/>
    <dgm:cxn modelId="{429721E3-EA22-40FC-AC12-E695D5AA7521}" type="presParOf" srcId="{F4585828-36DB-44DF-ADF4-2DE5C0B5A45A}" destId="{188897DB-99A2-4E3E-944B-5B8F76840097}" srcOrd="2" destOrd="0" presId="urn:microsoft.com/office/officeart/2005/8/layout/lProcess3"/>
    <dgm:cxn modelId="{CEFA2763-96E1-41FA-8D88-B042DAFFE312}" type="presParOf" srcId="{188897DB-99A2-4E3E-944B-5B8F76840097}" destId="{D4F25A23-AD55-4832-BEF1-36CFBBEC8E28}" srcOrd="0" destOrd="0" presId="urn:microsoft.com/office/officeart/2005/8/layout/lProcess3"/>
    <dgm:cxn modelId="{7E8322EF-F28B-4FE9-9C1F-5A7AC30566E6}" type="presParOf" srcId="{188897DB-99A2-4E3E-944B-5B8F76840097}" destId="{901C4DB6-F749-499E-8ADC-29A865390B95}" srcOrd="1" destOrd="0" presId="urn:microsoft.com/office/officeart/2005/8/layout/lProcess3"/>
    <dgm:cxn modelId="{7E0C6BA8-3A9F-4117-9B4E-828EF6A3978E}" type="presParOf" srcId="{188897DB-99A2-4E3E-944B-5B8F76840097}" destId="{E3AFDA6E-3A98-43DE-9982-B9BB6BD8CD97}" srcOrd="2" destOrd="0" presId="urn:microsoft.com/office/officeart/2005/8/layout/lProcess3"/>
    <dgm:cxn modelId="{D1349AFF-8D87-4AC2-B6E9-BABFA3247089}" type="presParOf" srcId="{188897DB-99A2-4E3E-944B-5B8F76840097}" destId="{4533FCD4-9BEC-4FAA-9F52-30B4E63517F7}" srcOrd="3" destOrd="0" presId="urn:microsoft.com/office/officeart/2005/8/layout/lProcess3"/>
    <dgm:cxn modelId="{3F640B22-E0AB-464F-8C76-D6054368D4FB}" type="presParOf" srcId="{188897DB-99A2-4E3E-944B-5B8F76840097}" destId="{64067F66-6294-4AF3-9B1C-F8F9DEE890E7}" srcOrd="4" destOrd="0" presId="urn:microsoft.com/office/officeart/2005/8/layout/lProcess3"/>
    <dgm:cxn modelId="{C016CC46-C07D-4DC8-9B8B-4AABE3CAF53F}" type="presParOf" srcId="{F4585828-36DB-44DF-ADF4-2DE5C0B5A45A}" destId="{D2D16EEB-CB0C-4481-84B2-FCFF1EECA431}" srcOrd="3" destOrd="0" presId="urn:microsoft.com/office/officeart/2005/8/layout/lProcess3"/>
    <dgm:cxn modelId="{7FFF55B6-9D9B-406E-A3BD-66813A2CDEC0}" type="presParOf" srcId="{F4585828-36DB-44DF-ADF4-2DE5C0B5A45A}" destId="{3C44E4E9-3A83-4BE3-B648-D92BA0AAF02A}" srcOrd="4" destOrd="0" presId="urn:microsoft.com/office/officeart/2005/8/layout/lProcess3"/>
    <dgm:cxn modelId="{CFBDB8F9-795B-4CC1-903F-91613E0D2A1C}" type="presParOf" srcId="{3C44E4E9-3A83-4BE3-B648-D92BA0AAF02A}" destId="{B33B9B1F-1574-429D-992E-D3CC6C6F4A2C}" srcOrd="0" destOrd="0" presId="urn:microsoft.com/office/officeart/2005/8/layout/lProcess3"/>
    <dgm:cxn modelId="{D7B300DC-5591-41D6-ABD4-3799E6DF0DE8}" type="presParOf" srcId="{3C44E4E9-3A83-4BE3-B648-D92BA0AAF02A}" destId="{2541EE91-C5A1-404A-8CD3-BA2C8B453184}" srcOrd="1" destOrd="0" presId="urn:microsoft.com/office/officeart/2005/8/layout/lProcess3"/>
    <dgm:cxn modelId="{E92A630D-AE9E-46B5-B1F1-95EA97F1061C}" type="presParOf" srcId="{3C44E4E9-3A83-4BE3-B648-D92BA0AAF02A}" destId="{018C1ECB-327E-4CBC-A50F-FE87D0319290}" srcOrd="2" destOrd="0" presId="urn:microsoft.com/office/officeart/2005/8/layout/lProcess3"/>
    <dgm:cxn modelId="{71A41CDF-8DEB-49E1-BB8D-9A388A2EA03A}" type="presParOf" srcId="{3C44E4E9-3A83-4BE3-B648-D92BA0AAF02A}" destId="{B90BC166-1DB5-4E58-BC03-876A0C56FD6D}" srcOrd="3" destOrd="0" presId="urn:microsoft.com/office/officeart/2005/8/layout/lProcess3"/>
    <dgm:cxn modelId="{DC571CB7-BF2F-4DC7-9EBC-A60415830B2A}" type="presParOf" srcId="{3C44E4E9-3A83-4BE3-B648-D92BA0AAF02A}" destId="{F23A5BD6-7A02-4A0D-A828-34A00DC7AAD7}" srcOrd="4" destOrd="0" presId="urn:microsoft.com/office/officeart/2005/8/layout/lProcess3"/>
    <dgm:cxn modelId="{62B3F129-D2D0-4D53-BBF8-EB921A1C4AE1}" type="presParOf" srcId="{F4585828-36DB-44DF-ADF4-2DE5C0B5A45A}" destId="{9B229590-0226-45B0-9A56-ABB8FE23745A}" srcOrd="5" destOrd="0" presId="urn:microsoft.com/office/officeart/2005/8/layout/lProcess3"/>
    <dgm:cxn modelId="{4BA55871-B7AC-4EA8-9641-84AB5A7BB815}" type="presParOf" srcId="{F4585828-36DB-44DF-ADF4-2DE5C0B5A45A}" destId="{C76275B3-EDBF-4D1B-9BE7-0D10FE288A0C}" srcOrd="6" destOrd="0" presId="urn:microsoft.com/office/officeart/2005/8/layout/lProcess3"/>
    <dgm:cxn modelId="{925A0EB7-6D32-45C0-AA63-45065C115EA1}" type="presParOf" srcId="{C76275B3-EDBF-4D1B-9BE7-0D10FE288A0C}" destId="{AFC4364A-DA58-463E-84BB-79A6ABBFBE93}"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A045AD-9224-4ED0-8013-1C288053B52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01006E3-2C0A-461D-BDC5-FB120B35974C}">
      <dgm:prSet phldrT="[Text]" phldr="0"/>
      <dgm:spPr/>
      <dgm:t>
        <a:bodyPr/>
        <a:lstStyle/>
        <a:p>
          <a:pPr rtl="0"/>
          <a:r>
            <a:rPr lang="en-US">
              <a:latin typeface="Felix Titling"/>
            </a:rPr>
            <a:t>The</a:t>
          </a:r>
          <a:endParaRPr lang="en-US"/>
        </a:p>
      </dgm:t>
    </dgm:pt>
    <dgm:pt modelId="{96750ECE-A1B8-4D51-9048-F70B748CA8E1}" type="parTrans" cxnId="{33DF746A-FD3D-4401-9777-0BA8A79248B5}">
      <dgm:prSet/>
      <dgm:spPr/>
      <dgm:t>
        <a:bodyPr/>
        <a:lstStyle/>
        <a:p>
          <a:endParaRPr lang="en-US"/>
        </a:p>
      </dgm:t>
    </dgm:pt>
    <dgm:pt modelId="{45F7B78E-B192-42AA-8AFC-D28E462CBA19}" type="sibTrans" cxnId="{33DF746A-FD3D-4401-9777-0BA8A79248B5}">
      <dgm:prSet/>
      <dgm:spPr/>
      <dgm:t>
        <a:bodyPr/>
        <a:lstStyle/>
        <a:p>
          <a:endParaRPr lang="en-US"/>
        </a:p>
      </dgm:t>
    </dgm:pt>
    <dgm:pt modelId="{4F9B26C3-1D17-40E0-82DE-533786DF88E5}">
      <dgm:prSet phldrT="[Text]" phldr="1"/>
      <dgm:spPr/>
      <dgm:t>
        <a:bodyPr/>
        <a:lstStyle/>
        <a:p>
          <a:endParaRPr lang="en-US"/>
        </a:p>
      </dgm:t>
    </dgm:pt>
    <dgm:pt modelId="{D170BC7D-6792-43DE-AC4E-025F54E38BEC}" type="parTrans" cxnId="{6330F7E7-94EA-441B-8508-29ACF418F72A}">
      <dgm:prSet/>
      <dgm:spPr/>
      <dgm:t>
        <a:bodyPr/>
        <a:lstStyle/>
        <a:p>
          <a:endParaRPr lang="en-US"/>
        </a:p>
      </dgm:t>
    </dgm:pt>
    <dgm:pt modelId="{501234AA-6BB1-453D-8280-C565481DDA74}" type="sibTrans" cxnId="{6330F7E7-94EA-441B-8508-29ACF418F72A}">
      <dgm:prSet/>
      <dgm:spPr/>
      <dgm:t>
        <a:bodyPr/>
        <a:lstStyle/>
        <a:p>
          <a:endParaRPr lang="en-US"/>
        </a:p>
      </dgm:t>
    </dgm:pt>
    <dgm:pt modelId="{921D4947-906F-4ADC-B51E-90E26BF68ECE}">
      <dgm:prSet phldrT="[Text]" phldr="1"/>
      <dgm:spPr/>
      <dgm:t>
        <a:bodyPr/>
        <a:lstStyle/>
        <a:p>
          <a:endParaRPr lang="en-US"/>
        </a:p>
      </dgm:t>
    </dgm:pt>
    <dgm:pt modelId="{4D55F254-F375-45B4-964F-8672427160C4}" type="parTrans" cxnId="{2EBB3E8D-799D-42A8-BD0D-CD5A6E8F0ACB}">
      <dgm:prSet/>
      <dgm:spPr/>
      <dgm:t>
        <a:bodyPr/>
        <a:lstStyle/>
        <a:p>
          <a:endParaRPr lang="en-US"/>
        </a:p>
      </dgm:t>
    </dgm:pt>
    <dgm:pt modelId="{810B24ED-D7BA-413A-8AF1-EAF803B63903}" type="sibTrans" cxnId="{2EBB3E8D-799D-42A8-BD0D-CD5A6E8F0ACB}">
      <dgm:prSet/>
      <dgm:spPr/>
      <dgm:t>
        <a:bodyPr/>
        <a:lstStyle/>
        <a:p>
          <a:endParaRPr lang="en-US"/>
        </a:p>
      </dgm:t>
    </dgm:pt>
    <dgm:pt modelId="{981167AC-A1A9-429F-B0CB-7225F2483B26}">
      <dgm:prSet phldrT="[Text]" phldr="0"/>
      <dgm:spPr/>
      <dgm:t>
        <a:bodyPr/>
        <a:lstStyle/>
        <a:p>
          <a:pPr rtl="0"/>
          <a:r>
            <a:rPr lang="en-US">
              <a:latin typeface="Felix Titling"/>
            </a:rPr>
            <a:t>King </a:t>
          </a:r>
          <a:endParaRPr lang="en-US"/>
        </a:p>
      </dgm:t>
    </dgm:pt>
    <dgm:pt modelId="{44BAA0BF-4C4F-42C3-B44C-938F2F677E7C}" type="parTrans" cxnId="{1BAF4E51-ACD4-4D01-BAC8-C545B706D25F}">
      <dgm:prSet/>
      <dgm:spPr/>
      <dgm:t>
        <a:bodyPr/>
        <a:lstStyle/>
        <a:p>
          <a:endParaRPr lang="en-US"/>
        </a:p>
      </dgm:t>
    </dgm:pt>
    <dgm:pt modelId="{92383193-C8F6-4603-96E5-0EAFF364B709}" type="sibTrans" cxnId="{1BAF4E51-ACD4-4D01-BAC8-C545B706D25F}">
      <dgm:prSet/>
      <dgm:spPr/>
      <dgm:t>
        <a:bodyPr/>
        <a:lstStyle/>
        <a:p>
          <a:endParaRPr lang="en-US"/>
        </a:p>
      </dgm:t>
    </dgm:pt>
    <dgm:pt modelId="{D2E7ED65-B4F3-4875-B237-5A9D0B31FF64}">
      <dgm:prSet phldrT="[Text]" phldr="1"/>
      <dgm:spPr/>
      <dgm:t>
        <a:bodyPr/>
        <a:lstStyle/>
        <a:p>
          <a:endParaRPr lang="en-US"/>
        </a:p>
      </dgm:t>
    </dgm:pt>
    <dgm:pt modelId="{1212CA56-C738-4D3B-8E55-614CA1DB4F74}" type="parTrans" cxnId="{9030C22B-0032-4350-BCFC-3BEC693CD645}">
      <dgm:prSet/>
      <dgm:spPr/>
      <dgm:t>
        <a:bodyPr/>
        <a:lstStyle/>
        <a:p>
          <a:endParaRPr lang="en-US"/>
        </a:p>
      </dgm:t>
    </dgm:pt>
    <dgm:pt modelId="{146E747F-0186-4AB2-B328-253C94ED549A}" type="sibTrans" cxnId="{9030C22B-0032-4350-BCFC-3BEC693CD645}">
      <dgm:prSet/>
      <dgm:spPr/>
      <dgm:t>
        <a:bodyPr/>
        <a:lstStyle/>
        <a:p>
          <a:endParaRPr lang="en-US"/>
        </a:p>
      </dgm:t>
    </dgm:pt>
    <dgm:pt modelId="{49CE5090-72D8-4652-9A03-BBE9FB0DAB78}">
      <dgm:prSet phldrT="[Text]" phldr="1"/>
      <dgm:spPr/>
      <dgm:t>
        <a:bodyPr/>
        <a:lstStyle/>
        <a:p>
          <a:endParaRPr lang="en-US"/>
        </a:p>
      </dgm:t>
    </dgm:pt>
    <dgm:pt modelId="{228CACD2-F395-44D0-9654-06BF7227E2D0}" type="parTrans" cxnId="{586FA517-283F-451C-8D64-18B22571559A}">
      <dgm:prSet/>
      <dgm:spPr/>
      <dgm:t>
        <a:bodyPr/>
        <a:lstStyle/>
        <a:p>
          <a:endParaRPr lang="en-US"/>
        </a:p>
      </dgm:t>
    </dgm:pt>
    <dgm:pt modelId="{843CE832-51C2-4DC1-88C9-90C6A418B9C4}" type="sibTrans" cxnId="{586FA517-283F-451C-8D64-18B22571559A}">
      <dgm:prSet/>
      <dgm:spPr/>
      <dgm:t>
        <a:bodyPr/>
        <a:lstStyle/>
        <a:p>
          <a:endParaRPr lang="en-US"/>
        </a:p>
      </dgm:t>
    </dgm:pt>
    <dgm:pt modelId="{0BB00E84-5399-4C6B-B88E-FA05D6937646}">
      <dgm:prSet phldrT="[Text]" phldr="0"/>
      <dgm:spPr/>
      <dgm:t>
        <a:bodyPr/>
        <a:lstStyle/>
        <a:p>
          <a:pPr rtl="0"/>
          <a:r>
            <a:rPr lang="en-US">
              <a:latin typeface="Felix Titling"/>
            </a:rPr>
            <a:t>, </a:t>
          </a:r>
          <a:endParaRPr lang="en-US"/>
        </a:p>
      </dgm:t>
    </dgm:pt>
    <dgm:pt modelId="{F4C2AF2B-CF12-411E-B446-B889099FF875}" type="parTrans" cxnId="{35A83B2E-DA5F-47FA-91D0-F18C99CAEAD7}">
      <dgm:prSet/>
      <dgm:spPr/>
      <dgm:t>
        <a:bodyPr/>
        <a:lstStyle/>
        <a:p>
          <a:endParaRPr lang="en-US"/>
        </a:p>
      </dgm:t>
    </dgm:pt>
    <dgm:pt modelId="{9AED2A73-F1A1-4EC7-B735-0C27DE0A7430}" type="sibTrans" cxnId="{35A83B2E-DA5F-47FA-91D0-F18C99CAEAD7}">
      <dgm:prSet/>
      <dgm:spPr/>
      <dgm:t>
        <a:bodyPr/>
        <a:lstStyle/>
        <a:p>
          <a:endParaRPr lang="en-US"/>
        </a:p>
      </dgm:t>
    </dgm:pt>
    <dgm:pt modelId="{08E40E16-0978-4F02-976C-518C9BCEC2D2}">
      <dgm:prSet phldrT="[Text]" phldr="1"/>
      <dgm:spPr/>
      <dgm:t>
        <a:bodyPr/>
        <a:lstStyle/>
        <a:p>
          <a:endParaRPr lang="en-US"/>
        </a:p>
      </dgm:t>
    </dgm:pt>
    <dgm:pt modelId="{4250D9F7-60B0-48AA-AD11-8E22B264FAF9}" type="parTrans" cxnId="{2C368138-2D7F-4A6E-9BEF-AF4104293330}">
      <dgm:prSet/>
      <dgm:spPr/>
      <dgm:t>
        <a:bodyPr/>
        <a:lstStyle/>
        <a:p>
          <a:endParaRPr lang="en-US"/>
        </a:p>
      </dgm:t>
    </dgm:pt>
    <dgm:pt modelId="{2038859F-EE08-4C5A-918F-C714B0FBBE91}" type="sibTrans" cxnId="{2C368138-2D7F-4A6E-9BEF-AF4104293330}">
      <dgm:prSet/>
      <dgm:spPr/>
      <dgm:t>
        <a:bodyPr/>
        <a:lstStyle/>
        <a:p>
          <a:endParaRPr lang="en-US"/>
        </a:p>
      </dgm:t>
    </dgm:pt>
    <dgm:pt modelId="{08C6C0BA-785F-4EB1-8E46-77F96ECE7097}">
      <dgm:prSet phldrT="[Text]" phldr="1"/>
      <dgm:spPr/>
      <dgm:t>
        <a:bodyPr/>
        <a:lstStyle/>
        <a:p>
          <a:endParaRPr lang="en-US"/>
        </a:p>
      </dgm:t>
    </dgm:pt>
    <dgm:pt modelId="{48037464-A8FB-47D2-B0A4-D8001B73385D}" type="parTrans" cxnId="{647FDC3E-99EC-458A-9679-49FCF22D33E8}">
      <dgm:prSet/>
      <dgm:spPr/>
      <dgm:t>
        <a:bodyPr/>
        <a:lstStyle/>
        <a:p>
          <a:endParaRPr lang="en-US"/>
        </a:p>
      </dgm:t>
    </dgm:pt>
    <dgm:pt modelId="{F644DD12-BA5B-47BA-A04B-2A0EBB582D40}" type="sibTrans" cxnId="{647FDC3E-99EC-458A-9679-49FCF22D33E8}">
      <dgm:prSet/>
      <dgm:spPr/>
      <dgm:t>
        <a:bodyPr/>
        <a:lstStyle/>
        <a:p>
          <a:endParaRPr lang="en-US"/>
        </a:p>
      </dgm:t>
    </dgm:pt>
    <dgm:pt modelId="{392872E2-B049-4E2C-8635-C01BF040A93D}">
      <dgm:prSet phldr="0"/>
      <dgm:spPr/>
      <dgm:t>
        <a:bodyPr/>
        <a:lstStyle/>
        <a:p>
          <a:pPr rtl="0"/>
          <a:r>
            <a:rPr lang="en-US">
              <a:latin typeface="Felix Titling"/>
            </a:rPr>
            <a:t>John</a:t>
          </a:r>
        </a:p>
      </dgm:t>
    </dgm:pt>
    <dgm:pt modelId="{B1864C8B-8E62-460F-8DB8-35CEAF80AEED}" type="parTrans" cxnId="{57992951-89A8-4B42-A903-B357140BD819}">
      <dgm:prSet/>
      <dgm:spPr/>
    </dgm:pt>
    <dgm:pt modelId="{88A1A4C2-5162-4699-907C-A8024C975475}" type="sibTrans" cxnId="{57992951-89A8-4B42-A903-B357140BD819}">
      <dgm:prSet/>
      <dgm:spPr/>
    </dgm:pt>
    <dgm:pt modelId="{F4585828-36DB-44DF-ADF4-2DE5C0B5A45A}" type="pres">
      <dgm:prSet presAssocID="{C9A045AD-9224-4ED0-8013-1C288053B527}" presName="Name0" presStyleCnt="0">
        <dgm:presLayoutVars>
          <dgm:chPref val="3"/>
          <dgm:dir/>
          <dgm:animLvl val="lvl"/>
          <dgm:resizeHandles/>
        </dgm:presLayoutVars>
      </dgm:prSet>
      <dgm:spPr/>
    </dgm:pt>
    <dgm:pt modelId="{E5EA50C1-A7E4-415C-97A0-9C91A6992322}" type="pres">
      <dgm:prSet presAssocID="{201006E3-2C0A-461D-BDC5-FB120B35974C}" presName="horFlow" presStyleCnt="0"/>
      <dgm:spPr/>
    </dgm:pt>
    <dgm:pt modelId="{7DFB3BAB-31D2-4CE5-AFA8-163A2B2EB585}" type="pres">
      <dgm:prSet presAssocID="{201006E3-2C0A-461D-BDC5-FB120B35974C}" presName="bigChev" presStyleLbl="node1" presStyleIdx="0" presStyleCnt="4"/>
      <dgm:spPr/>
    </dgm:pt>
    <dgm:pt modelId="{323B4BE1-87EB-41C6-87F7-BD3EADBB763D}" type="pres">
      <dgm:prSet presAssocID="{D170BC7D-6792-43DE-AC4E-025F54E38BEC}" presName="parTrans" presStyleCnt="0"/>
      <dgm:spPr/>
    </dgm:pt>
    <dgm:pt modelId="{67A3F930-C881-4BE3-8808-7BAC34AD7B63}" type="pres">
      <dgm:prSet presAssocID="{4F9B26C3-1D17-40E0-82DE-533786DF88E5}" presName="node" presStyleLbl="alignAccFollowNode1" presStyleIdx="0" presStyleCnt="6">
        <dgm:presLayoutVars>
          <dgm:bulletEnabled val="1"/>
        </dgm:presLayoutVars>
      </dgm:prSet>
      <dgm:spPr/>
    </dgm:pt>
    <dgm:pt modelId="{11EE617B-386E-47DC-AE70-2F9A0C1F73CD}" type="pres">
      <dgm:prSet presAssocID="{501234AA-6BB1-453D-8280-C565481DDA74}" presName="sibTrans" presStyleCnt="0"/>
      <dgm:spPr/>
    </dgm:pt>
    <dgm:pt modelId="{F533A4F5-CC17-4659-BB47-B635474EDAF1}" type="pres">
      <dgm:prSet presAssocID="{921D4947-906F-4ADC-B51E-90E26BF68ECE}" presName="node" presStyleLbl="alignAccFollowNode1" presStyleIdx="1" presStyleCnt="6">
        <dgm:presLayoutVars>
          <dgm:bulletEnabled val="1"/>
        </dgm:presLayoutVars>
      </dgm:prSet>
      <dgm:spPr/>
    </dgm:pt>
    <dgm:pt modelId="{90708AE8-4C6D-42F8-A945-D8B5893DF613}" type="pres">
      <dgm:prSet presAssocID="{201006E3-2C0A-461D-BDC5-FB120B35974C}" presName="vSp" presStyleCnt="0"/>
      <dgm:spPr/>
    </dgm:pt>
    <dgm:pt modelId="{188897DB-99A2-4E3E-944B-5B8F76840097}" type="pres">
      <dgm:prSet presAssocID="{981167AC-A1A9-429F-B0CB-7225F2483B26}" presName="horFlow" presStyleCnt="0"/>
      <dgm:spPr/>
    </dgm:pt>
    <dgm:pt modelId="{D4F25A23-AD55-4832-BEF1-36CFBBEC8E28}" type="pres">
      <dgm:prSet presAssocID="{981167AC-A1A9-429F-B0CB-7225F2483B26}" presName="bigChev" presStyleLbl="node1" presStyleIdx="1" presStyleCnt="4"/>
      <dgm:spPr/>
    </dgm:pt>
    <dgm:pt modelId="{901C4DB6-F749-499E-8ADC-29A865390B95}" type="pres">
      <dgm:prSet presAssocID="{1212CA56-C738-4D3B-8E55-614CA1DB4F74}" presName="parTrans" presStyleCnt="0"/>
      <dgm:spPr/>
    </dgm:pt>
    <dgm:pt modelId="{E3AFDA6E-3A98-43DE-9982-B9BB6BD8CD97}" type="pres">
      <dgm:prSet presAssocID="{D2E7ED65-B4F3-4875-B237-5A9D0B31FF64}" presName="node" presStyleLbl="alignAccFollowNode1" presStyleIdx="2" presStyleCnt="6">
        <dgm:presLayoutVars>
          <dgm:bulletEnabled val="1"/>
        </dgm:presLayoutVars>
      </dgm:prSet>
      <dgm:spPr/>
    </dgm:pt>
    <dgm:pt modelId="{4533FCD4-9BEC-4FAA-9F52-30B4E63517F7}" type="pres">
      <dgm:prSet presAssocID="{146E747F-0186-4AB2-B328-253C94ED549A}" presName="sibTrans" presStyleCnt="0"/>
      <dgm:spPr/>
    </dgm:pt>
    <dgm:pt modelId="{64067F66-6294-4AF3-9B1C-F8F9DEE890E7}" type="pres">
      <dgm:prSet presAssocID="{49CE5090-72D8-4652-9A03-BBE9FB0DAB78}" presName="node" presStyleLbl="alignAccFollowNode1" presStyleIdx="3" presStyleCnt="6">
        <dgm:presLayoutVars>
          <dgm:bulletEnabled val="1"/>
        </dgm:presLayoutVars>
      </dgm:prSet>
      <dgm:spPr/>
    </dgm:pt>
    <dgm:pt modelId="{D2D16EEB-CB0C-4481-84B2-FCFF1EECA431}" type="pres">
      <dgm:prSet presAssocID="{981167AC-A1A9-429F-B0CB-7225F2483B26}" presName="vSp" presStyleCnt="0"/>
      <dgm:spPr/>
    </dgm:pt>
    <dgm:pt modelId="{3C44E4E9-3A83-4BE3-B648-D92BA0AAF02A}" type="pres">
      <dgm:prSet presAssocID="{0BB00E84-5399-4C6B-B88E-FA05D6937646}" presName="horFlow" presStyleCnt="0"/>
      <dgm:spPr/>
    </dgm:pt>
    <dgm:pt modelId="{B33B9B1F-1574-429D-992E-D3CC6C6F4A2C}" type="pres">
      <dgm:prSet presAssocID="{0BB00E84-5399-4C6B-B88E-FA05D6937646}" presName="bigChev" presStyleLbl="node1" presStyleIdx="2" presStyleCnt="4"/>
      <dgm:spPr/>
    </dgm:pt>
    <dgm:pt modelId="{2541EE91-C5A1-404A-8CD3-BA2C8B453184}" type="pres">
      <dgm:prSet presAssocID="{4250D9F7-60B0-48AA-AD11-8E22B264FAF9}" presName="parTrans" presStyleCnt="0"/>
      <dgm:spPr/>
    </dgm:pt>
    <dgm:pt modelId="{018C1ECB-327E-4CBC-A50F-FE87D0319290}" type="pres">
      <dgm:prSet presAssocID="{08E40E16-0978-4F02-976C-518C9BCEC2D2}" presName="node" presStyleLbl="alignAccFollowNode1" presStyleIdx="4" presStyleCnt="6">
        <dgm:presLayoutVars>
          <dgm:bulletEnabled val="1"/>
        </dgm:presLayoutVars>
      </dgm:prSet>
      <dgm:spPr/>
    </dgm:pt>
    <dgm:pt modelId="{B90BC166-1DB5-4E58-BC03-876A0C56FD6D}" type="pres">
      <dgm:prSet presAssocID="{2038859F-EE08-4C5A-918F-C714B0FBBE91}" presName="sibTrans" presStyleCnt="0"/>
      <dgm:spPr/>
    </dgm:pt>
    <dgm:pt modelId="{F23A5BD6-7A02-4A0D-A828-34A00DC7AAD7}" type="pres">
      <dgm:prSet presAssocID="{08C6C0BA-785F-4EB1-8E46-77F96ECE7097}" presName="node" presStyleLbl="alignAccFollowNode1" presStyleIdx="5" presStyleCnt="6">
        <dgm:presLayoutVars>
          <dgm:bulletEnabled val="1"/>
        </dgm:presLayoutVars>
      </dgm:prSet>
      <dgm:spPr/>
    </dgm:pt>
    <dgm:pt modelId="{9B229590-0226-45B0-9A56-ABB8FE23745A}" type="pres">
      <dgm:prSet presAssocID="{0BB00E84-5399-4C6B-B88E-FA05D6937646}" presName="vSp" presStyleCnt="0"/>
      <dgm:spPr/>
    </dgm:pt>
    <dgm:pt modelId="{C76275B3-EDBF-4D1B-9BE7-0D10FE288A0C}" type="pres">
      <dgm:prSet presAssocID="{392872E2-B049-4E2C-8635-C01BF040A93D}" presName="horFlow" presStyleCnt="0"/>
      <dgm:spPr/>
    </dgm:pt>
    <dgm:pt modelId="{AFC4364A-DA58-463E-84BB-79A6ABBFBE93}" type="pres">
      <dgm:prSet presAssocID="{392872E2-B049-4E2C-8635-C01BF040A93D}" presName="bigChev" presStyleLbl="node1" presStyleIdx="3" presStyleCnt="4"/>
      <dgm:spPr/>
    </dgm:pt>
  </dgm:ptLst>
  <dgm:cxnLst>
    <dgm:cxn modelId="{39564203-2D64-4105-9073-54B55B71945B}" type="presOf" srcId="{4F9B26C3-1D17-40E0-82DE-533786DF88E5}" destId="{67A3F930-C881-4BE3-8808-7BAC34AD7B63}" srcOrd="0" destOrd="0" presId="urn:microsoft.com/office/officeart/2005/8/layout/lProcess3"/>
    <dgm:cxn modelId="{1D01C403-F9F6-4EDC-A5B8-24BA361A20D4}" type="presOf" srcId="{D2E7ED65-B4F3-4875-B237-5A9D0B31FF64}" destId="{E3AFDA6E-3A98-43DE-9982-B9BB6BD8CD97}" srcOrd="0" destOrd="0" presId="urn:microsoft.com/office/officeart/2005/8/layout/lProcess3"/>
    <dgm:cxn modelId="{9567580E-F067-4803-BDE1-3C44E08131FD}" type="presOf" srcId="{921D4947-906F-4ADC-B51E-90E26BF68ECE}" destId="{F533A4F5-CC17-4659-BB47-B635474EDAF1}" srcOrd="0" destOrd="0" presId="urn:microsoft.com/office/officeart/2005/8/layout/lProcess3"/>
    <dgm:cxn modelId="{586FA517-283F-451C-8D64-18B22571559A}" srcId="{981167AC-A1A9-429F-B0CB-7225F2483B26}" destId="{49CE5090-72D8-4652-9A03-BBE9FB0DAB78}" srcOrd="1" destOrd="0" parTransId="{228CACD2-F395-44D0-9654-06BF7227E2D0}" sibTransId="{843CE832-51C2-4DC1-88C9-90C6A418B9C4}"/>
    <dgm:cxn modelId="{9030C22B-0032-4350-BCFC-3BEC693CD645}" srcId="{981167AC-A1A9-429F-B0CB-7225F2483B26}" destId="{D2E7ED65-B4F3-4875-B237-5A9D0B31FF64}" srcOrd="0" destOrd="0" parTransId="{1212CA56-C738-4D3B-8E55-614CA1DB4F74}" sibTransId="{146E747F-0186-4AB2-B328-253C94ED549A}"/>
    <dgm:cxn modelId="{35A83B2E-DA5F-47FA-91D0-F18C99CAEAD7}" srcId="{C9A045AD-9224-4ED0-8013-1C288053B527}" destId="{0BB00E84-5399-4C6B-B88E-FA05D6937646}" srcOrd="2" destOrd="0" parTransId="{F4C2AF2B-CF12-411E-B446-B889099FF875}" sibTransId="{9AED2A73-F1A1-4EC7-B735-0C27DE0A7430}"/>
    <dgm:cxn modelId="{B37C6435-70F3-45EB-A94E-68D9CB31BF30}" type="presOf" srcId="{981167AC-A1A9-429F-B0CB-7225F2483B26}" destId="{D4F25A23-AD55-4832-BEF1-36CFBBEC8E28}" srcOrd="0" destOrd="0" presId="urn:microsoft.com/office/officeart/2005/8/layout/lProcess3"/>
    <dgm:cxn modelId="{2C368138-2D7F-4A6E-9BEF-AF4104293330}" srcId="{0BB00E84-5399-4C6B-B88E-FA05D6937646}" destId="{08E40E16-0978-4F02-976C-518C9BCEC2D2}" srcOrd="0" destOrd="0" parTransId="{4250D9F7-60B0-48AA-AD11-8E22B264FAF9}" sibTransId="{2038859F-EE08-4C5A-918F-C714B0FBBE91}"/>
    <dgm:cxn modelId="{647FDC3E-99EC-458A-9679-49FCF22D33E8}" srcId="{0BB00E84-5399-4C6B-B88E-FA05D6937646}" destId="{08C6C0BA-785F-4EB1-8E46-77F96ECE7097}" srcOrd="1" destOrd="0" parTransId="{48037464-A8FB-47D2-B0A4-D8001B73385D}" sibTransId="{F644DD12-BA5B-47BA-A04B-2A0EBB582D40}"/>
    <dgm:cxn modelId="{57992951-89A8-4B42-A903-B357140BD819}" srcId="{C9A045AD-9224-4ED0-8013-1C288053B527}" destId="{392872E2-B049-4E2C-8635-C01BF040A93D}" srcOrd="3" destOrd="0" parTransId="{B1864C8B-8E62-460F-8DB8-35CEAF80AEED}" sibTransId="{88A1A4C2-5162-4699-907C-A8024C975475}"/>
    <dgm:cxn modelId="{1BAF4E51-ACD4-4D01-BAC8-C545B706D25F}" srcId="{C9A045AD-9224-4ED0-8013-1C288053B527}" destId="{981167AC-A1A9-429F-B0CB-7225F2483B26}" srcOrd="1" destOrd="0" parTransId="{44BAA0BF-4C4F-42C3-B44C-938F2F677E7C}" sibTransId="{92383193-C8F6-4603-96E5-0EAFF364B709}"/>
    <dgm:cxn modelId="{33DF746A-FD3D-4401-9777-0BA8A79248B5}" srcId="{C9A045AD-9224-4ED0-8013-1C288053B527}" destId="{201006E3-2C0A-461D-BDC5-FB120B35974C}" srcOrd="0" destOrd="0" parTransId="{96750ECE-A1B8-4D51-9048-F70B748CA8E1}" sibTransId="{45F7B78E-B192-42AA-8AFC-D28E462CBA19}"/>
    <dgm:cxn modelId="{CDF6427A-8D8D-4BAE-B3C4-242398EE2F31}" type="presOf" srcId="{392872E2-B049-4E2C-8635-C01BF040A93D}" destId="{AFC4364A-DA58-463E-84BB-79A6ABBFBE93}" srcOrd="0" destOrd="0" presId="urn:microsoft.com/office/officeart/2005/8/layout/lProcess3"/>
    <dgm:cxn modelId="{25910788-2E32-4987-8E76-DEB92B8572C3}" type="presOf" srcId="{08C6C0BA-785F-4EB1-8E46-77F96ECE7097}" destId="{F23A5BD6-7A02-4A0D-A828-34A00DC7AAD7}" srcOrd="0" destOrd="0" presId="urn:microsoft.com/office/officeart/2005/8/layout/lProcess3"/>
    <dgm:cxn modelId="{2EBB3E8D-799D-42A8-BD0D-CD5A6E8F0ACB}" srcId="{201006E3-2C0A-461D-BDC5-FB120B35974C}" destId="{921D4947-906F-4ADC-B51E-90E26BF68ECE}" srcOrd="1" destOrd="0" parTransId="{4D55F254-F375-45B4-964F-8672427160C4}" sibTransId="{810B24ED-D7BA-413A-8AF1-EAF803B63903}"/>
    <dgm:cxn modelId="{723C16AA-C48F-4D6A-85FA-886401D5A226}" type="presOf" srcId="{0BB00E84-5399-4C6B-B88E-FA05D6937646}" destId="{B33B9B1F-1574-429D-992E-D3CC6C6F4A2C}" srcOrd="0" destOrd="0" presId="urn:microsoft.com/office/officeart/2005/8/layout/lProcess3"/>
    <dgm:cxn modelId="{72B525B6-3673-48FC-9573-6FBA0D911984}" type="presOf" srcId="{49CE5090-72D8-4652-9A03-BBE9FB0DAB78}" destId="{64067F66-6294-4AF3-9B1C-F8F9DEE890E7}" srcOrd="0" destOrd="0" presId="urn:microsoft.com/office/officeart/2005/8/layout/lProcess3"/>
    <dgm:cxn modelId="{FAD756BC-00FC-4126-A734-2110EF783C94}" type="presOf" srcId="{C9A045AD-9224-4ED0-8013-1C288053B527}" destId="{F4585828-36DB-44DF-ADF4-2DE5C0B5A45A}" srcOrd="0" destOrd="0" presId="urn:microsoft.com/office/officeart/2005/8/layout/lProcess3"/>
    <dgm:cxn modelId="{689EFFC9-6BE6-4854-81BF-CDFE34085B28}" type="presOf" srcId="{201006E3-2C0A-461D-BDC5-FB120B35974C}" destId="{7DFB3BAB-31D2-4CE5-AFA8-163A2B2EB585}" srcOrd="0" destOrd="0" presId="urn:microsoft.com/office/officeart/2005/8/layout/lProcess3"/>
    <dgm:cxn modelId="{6330F7E7-94EA-441B-8508-29ACF418F72A}" srcId="{201006E3-2C0A-461D-BDC5-FB120B35974C}" destId="{4F9B26C3-1D17-40E0-82DE-533786DF88E5}" srcOrd="0" destOrd="0" parTransId="{D170BC7D-6792-43DE-AC4E-025F54E38BEC}" sibTransId="{501234AA-6BB1-453D-8280-C565481DDA74}"/>
    <dgm:cxn modelId="{22C6FDF2-7B7E-4A8E-AD42-C206E14539C3}" type="presOf" srcId="{08E40E16-0978-4F02-976C-518C9BCEC2D2}" destId="{018C1ECB-327E-4CBC-A50F-FE87D0319290}" srcOrd="0" destOrd="0" presId="urn:microsoft.com/office/officeart/2005/8/layout/lProcess3"/>
    <dgm:cxn modelId="{B8BF1559-D9C6-4F23-91B8-279E9DA01DB7}" type="presParOf" srcId="{F4585828-36DB-44DF-ADF4-2DE5C0B5A45A}" destId="{E5EA50C1-A7E4-415C-97A0-9C91A6992322}" srcOrd="0" destOrd="0" presId="urn:microsoft.com/office/officeart/2005/8/layout/lProcess3"/>
    <dgm:cxn modelId="{3DCDD21E-7ECE-4E95-B1D6-0A0594D0BCE1}" type="presParOf" srcId="{E5EA50C1-A7E4-415C-97A0-9C91A6992322}" destId="{7DFB3BAB-31D2-4CE5-AFA8-163A2B2EB585}" srcOrd="0" destOrd="0" presId="urn:microsoft.com/office/officeart/2005/8/layout/lProcess3"/>
    <dgm:cxn modelId="{67450B33-0939-4452-8277-02758C2E0539}" type="presParOf" srcId="{E5EA50C1-A7E4-415C-97A0-9C91A6992322}" destId="{323B4BE1-87EB-41C6-87F7-BD3EADBB763D}" srcOrd="1" destOrd="0" presId="urn:microsoft.com/office/officeart/2005/8/layout/lProcess3"/>
    <dgm:cxn modelId="{9CCEAD5D-7D14-455F-80EA-49160D056C0A}" type="presParOf" srcId="{E5EA50C1-A7E4-415C-97A0-9C91A6992322}" destId="{67A3F930-C881-4BE3-8808-7BAC34AD7B63}" srcOrd="2" destOrd="0" presId="urn:microsoft.com/office/officeart/2005/8/layout/lProcess3"/>
    <dgm:cxn modelId="{BA4D9D37-E537-4294-B5B6-13906D94D965}" type="presParOf" srcId="{E5EA50C1-A7E4-415C-97A0-9C91A6992322}" destId="{11EE617B-386E-47DC-AE70-2F9A0C1F73CD}" srcOrd="3" destOrd="0" presId="urn:microsoft.com/office/officeart/2005/8/layout/lProcess3"/>
    <dgm:cxn modelId="{6296CA60-2D38-4734-8BDB-0267E08B7012}" type="presParOf" srcId="{E5EA50C1-A7E4-415C-97A0-9C91A6992322}" destId="{F533A4F5-CC17-4659-BB47-B635474EDAF1}" srcOrd="4" destOrd="0" presId="urn:microsoft.com/office/officeart/2005/8/layout/lProcess3"/>
    <dgm:cxn modelId="{68863314-D2EB-4A77-BBEC-BF7644B4B87C}" type="presParOf" srcId="{F4585828-36DB-44DF-ADF4-2DE5C0B5A45A}" destId="{90708AE8-4C6D-42F8-A945-D8B5893DF613}" srcOrd="1" destOrd="0" presId="urn:microsoft.com/office/officeart/2005/8/layout/lProcess3"/>
    <dgm:cxn modelId="{429721E3-EA22-40FC-AC12-E695D5AA7521}" type="presParOf" srcId="{F4585828-36DB-44DF-ADF4-2DE5C0B5A45A}" destId="{188897DB-99A2-4E3E-944B-5B8F76840097}" srcOrd="2" destOrd="0" presId="urn:microsoft.com/office/officeart/2005/8/layout/lProcess3"/>
    <dgm:cxn modelId="{CEFA2763-96E1-41FA-8D88-B042DAFFE312}" type="presParOf" srcId="{188897DB-99A2-4E3E-944B-5B8F76840097}" destId="{D4F25A23-AD55-4832-BEF1-36CFBBEC8E28}" srcOrd="0" destOrd="0" presId="urn:microsoft.com/office/officeart/2005/8/layout/lProcess3"/>
    <dgm:cxn modelId="{7E8322EF-F28B-4FE9-9C1F-5A7AC30566E6}" type="presParOf" srcId="{188897DB-99A2-4E3E-944B-5B8F76840097}" destId="{901C4DB6-F749-499E-8ADC-29A865390B95}" srcOrd="1" destOrd="0" presId="urn:microsoft.com/office/officeart/2005/8/layout/lProcess3"/>
    <dgm:cxn modelId="{7E0C6BA8-3A9F-4117-9B4E-828EF6A3978E}" type="presParOf" srcId="{188897DB-99A2-4E3E-944B-5B8F76840097}" destId="{E3AFDA6E-3A98-43DE-9982-B9BB6BD8CD97}" srcOrd="2" destOrd="0" presId="urn:microsoft.com/office/officeart/2005/8/layout/lProcess3"/>
    <dgm:cxn modelId="{D1349AFF-8D87-4AC2-B6E9-BABFA3247089}" type="presParOf" srcId="{188897DB-99A2-4E3E-944B-5B8F76840097}" destId="{4533FCD4-9BEC-4FAA-9F52-30B4E63517F7}" srcOrd="3" destOrd="0" presId="urn:microsoft.com/office/officeart/2005/8/layout/lProcess3"/>
    <dgm:cxn modelId="{3F640B22-E0AB-464F-8C76-D6054368D4FB}" type="presParOf" srcId="{188897DB-99A2-4E3E-944B-5B8F76840097}" destId="{64067F66-6294-4AF3-9B1C-F8F9DEE890E7}" srcOrd="4" destOrd="0" presId="urn:microsoft.com/office/officeart/2005/8/layout/lProcess3"/>
    <dgm:cxn modelId="{C016CC46-C07D-4DC8-9B8B-4AABE3CAF53F}" type="presParOf" srcId="{F4585828-36DB-44DF-ADF4-2DE5C0B5A45A}" destId="{D2D16EEB-CB0C-4481-84B2-FCFF1EECA431}" srcOrd="3" destOrd="0" presId="urn:microsoft.com/office/officeart/2005/8/layout/lProcess3"/>
    <dgm:cxn modelId="{7FFF55B6-9D9B-406E-A3BD-66813A2CDEC0}" type="presParOf" srcId="{F4585828-36DB-44DF-ADF4-2DE5C0B5A45A}" destId="{3C44E4E9-3A83-4BE3-B648-D92BA0AAF02A}" srcOrd="4" destOrd="0" presId="urn:microsoft.com/office/officeart/2005/8/layout/lProcess3"/>
    <dgm:cxn modelId="{CFBDB8F9-795B-4CC1-903F-91613E0D2A1C}" type="presParOf" srcId="{3C44E4E9-3A83-4BE3-B648-D92BA0AAF02A}" destId="{B33B9B1F-1574-429D-992E-D3CC6C6F4A2C}" srcOrd="0" destOrd="0" presId="urn:microsoft.com/office/officeart/2005/8/layout/lProcess3"/>
    <dgm:cxn modelId="{D7B300DC-5591-41D6-ABD4-3799E6DF0DE8}" type="presParOf" srcId="{3C44E4E9-3A83-4BE3-B648-D92BA0AAF02A}" destId="{2541EE91-C5A1-404A-8CD3-BA2C8B453184}" srcOrd="1" destOrd="0" presId="urn:microsoft.com/office/officeart/2005/8/layout/lProcess3"/>
    <dgm:cxn modelId="{E92A630D-AE9E-46B5-B1F1-95EA97F1061C}" type="presParOf" srcId="{3C44E4E9-3A83-4BE3-B648-D92BA0AAF02A}" destId="{018C1ECB-327E-4CBC-A50F-FE87D0319290}" srcOrd="2" destOrd="0" presId="urn:microsoft.com/office/officeart/2005/8/layout/lProcess3"/>
    <dgm:cxn modelId="{71A41CDF-8DEB-49E1-BB8D-9A388A2EA03A}" type="presParOf" srcId="{3C44E4E9-3A83-4BE3-B648-D92BA0AAF02A}" destId="{B90BC166-1DB5-4E58-BC03-876A0C56FD6D}" srcOrd="3" destOrd="0" presId="urn:microsoft.com/office/officeart/2005/8/layout/lProcess3"/>
    <dgm:cxn modelId="{DC571CB7-BF2F-4DC7-9EBC-A60415830B2A}" type="presParOf" srcId="{3C44E4E9-3A83-4BE3-B648-D92BA0AAF02A}" destId="{F23A5BD6-7A02-4A0D-A828-34A00DC7AAD7}" srcOrd="4" destOrd="0" presId="urn:microsoft.com/office/officeart/2005/8/layout/lProcess3"/>
    <dgm:cxn modelId="{62B3F129-D2D0-4D53-BBF8-EB921A1C4AE1}" type="presParOf" srcId="{F4585828-36DB-44DF-ADF4-2DE5C0B5A45A}" destId="{9B229590-0226-45B0-9A56-ABB8FE23745A}" srcOrd="5" destOrd="0" presId="urn:microsoft.com/office/officeart/2005/8/layout/lProcess3"/>
    <dgm:cxn modelId="{4BA55871-B7AC-4EA8-9641-84AB5A7BB815}" type="presParOf" srcId="{F4585828-36DB-44DF-ADF4-2DE5C0B5A45A}" destId="{C76275B3-EDBF-4D1B-9BE7-0D10FE288A0C}" srcOrd="6" destOrd="0" presId="urn:microsoft.com/office/officeart/2005/8/layout/lProcess3"/>
    <dgm:cxn modelId="{925A0EB7-6D32-45C0-AA63-45065C115EA1}" type="presParOf" srcId="{C76275B3-EDBF-4D1B-9BE7-0D10FE288A0C}" destId="{AFC4364A-DA58-463E-84BB-79A6ABBFBE93}"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58DA1-AA06-46D1-B8B5-F61034FFB199}">
      <dsp:nvSpPr>
        <dsp:cNvPr id="0" name=""/>
        <dsp:cNvSpPr/>
      </dsp:nvSpPr>
      <dsp:spPr>
        <a:xfrm>
          <a:off x="0" y="1026245"/>
          <a:ext cx="7143541" cy="428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D5FD0-9887-429D-A35A-8E11130AE29F}">
      <dsp:nvSpPr>
        <dsp:cNvPr id="0" name=""/>
        <dsp:cNvSpPr/>
      </dsp:nvSpPr>
      <dsp:spPr>
        <a:xfrm>
          <a:off x="357177" y="775325"/>
          <a:ext cx="500047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006" tIns="0" rIns="189006" bIns="0" numCol="1" spcCol="1270" anchor="ctr" anchorCtr="0">
          <a:noAutofit/>
        </a:bodyPr>
        <a:lstStyle/>
        <a:p>
          <a:pPr marL="0" lvl="0" indent="0" algn="l" defTabSz="755650">
            <a:lnSpc>
              <a:spcPct val="90000"/>
            </a:lnSpc>
            <a:spcBef>
              <a:spcPct val="0"/>
            </a:spcBef>
            <a:spcAft>
              <a:spcPct val="35000"/>
            </a:spcAft>
            <a:buNone/>
          </a:pPr>
          <a:r>
            <a:rPr lang="en-US" sz="1700" kern="1200"/>
            <a:t>How popular LLMs work internally</a:t>
          </a:r>
        </a:p>
      </dsp:txBody>
      <dsp:txXfrm>
        <a:off x="381675" y="799823"/>
        <a:ext cx="4951482" cy="452844"/>
      </dsp:txXfrm>
    </dsp:sp>
    <dsp:sp modelId="{4CAB5898-EF71-43A2-A028-C3533E5E6858}">
      <dsp:nvSpPr>
        <dsp:cNvPr id="0" name=""/>
        <dsp:cNvSpPr/>
      </dsp:nvSpPr>
      <dsp:spPr>
        <a:xfrm>
          <a:off x="0" y="1797365"/>
          <a:ext cx="7143541" cy="428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F90E3F-AF7F-46B0-AF5C-6C17BA494257}">
      <dsp:nvSpPr>
        <dsp:cNvPr id="0" name=""/>
        <dsp:cNvSpPr/>
      </dsp:nvSpPr>
      <dsp:spPr>
        <a:xfrm>
          <a:off x="357177" y="1546445"/>
          <a:ext cx="500047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006" tIns="0" rIns="189006" bIns="0" numCol="1" spcCol="1270" anchor="ctr" anchorCtr="0">
          <a:noAutofit/>
        </a:bodyPr>
        <a:lstStyle/>
        <a:p>
          <a:pPr marL="0" lvl="0" indent="0" algn="l" defTabSz="755650">
            <a:lnSpc>
              <a:spcPct val="90000"/>
            </a:lnSpc>
            <a:spcBef>
              <a:spcPct val="0"/>
            </a:spcBef>
            <a:spcAft>
              <a:spcPct val="35000"/>
            </a:spcAft>
            <a:buNone/>
          </a:pPr>
          <a:r>
            <a:rPr lang="en-US" sz="1700" kern="1200"/>
            <a:t>Way to improve LLM model outcomes</a:t>
          </a:r>
        </a:p>
      </dsp:txBody>
      <dsp:txXfrm>
        <a:off x="381675" y="1570943"/>
        <a:ext cx="4951482" cy="452844"/>
      </dsp:txXfrm>
    </dsp:sp>
    <dsp:sp modelId="{06455634-1245-41A3-AA39-1A5C38C1324B}">
      <dsp:nvSpPr>
        <dsp:cNvPr id="0" name=""/>
        <dsp:cNvSpPr/>
      </dsp:nvSpPr>
      <dsp:spPr>
        <a:xfrm>
          <a:off x="0" y="2568485"/>
          <a:ext cx="7143541" cy="428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32284-E2ED-4B3F-964A-6F83F09F329D}">
      <dsp:nvSpPr>
        <dsp:cNvPr id="0" name=""/>
        <dsp:cNvSpPr/>
      </dsp:nvSpPr>
      <dsp:spPr>
        <a:xfrm>
          <a:off x="357177" y="2317565"/>
          <a:ext cx="500047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006" tIns="0" rIns="189006" bIns="0" numCol="1" spcCol="1270" anchor="ctr" anchorCtr="0">
          <a:noAutofit/>
        </a:bodyPr>
        <a:lstStyle/>
        <a:p>
          <a:pPr marL="0" lvl="0" indent="0" algn="l" defTabSz="755650">
            <a:lnSpc>
              <a:spcPct val="90000"/>
            </a:lnSpc>
            <a:spcBef>
              <a:spcPct val="0"/>
            </a:spcBef>
            <a:spcAft>
              <a:spcPct val="35000"/>
            </a:spcAft>
            <a:buNone/>
          </a:pPr>
          <a:r>
            <a:rPr lang="en-US" sz="1700" kern="1200"/>
            <a:t>Creating quick interactive web apps using Streamlit</a:t>
          </a:r>
        </a:p>
      </dsp:txBody>
      <dsp:txXfrm>
        <a:off x="381675" y="2342063"/>
        <a:ext cx="4951482" cy="452844"/>
      </dsp:txXfrm>
    </dsp:sp>
    <dsp:sp modelId="{4F199F04-1822-486A-9648-4557E7DEE8AF}">
      <dsp:nvSpPr>
        <dsp:cNvPr id="0" name=""/>
        <dsp:cNvSpPr/>
      </dsp:nvSpPr>
      <dsp:spPr>
        <a:xfrm>
          <a:off x="0" y="3339605"/>
          <a:ext cx="7143541" cy="12584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4418" tIns="354076" rIns="554418" bIns="120904" numCol="1" spcCol="1270" anchor="t" anchorCtr="0">
          <a:noAutofit/>
        </a:bodyPr>
        <a:lstStyle/>
        <a:p>
          <a:pPr marL="171450" lvl="1" indent="-171450" algn="l" defTabSz="755650">
            <a:lnSpc>
              <a:spcPct val="90000"/>
            </a:lnSpc>
            <a:spcBef>
              <a:spcPct val="0"/>
            </a:spcBef>
            <a:spcAft>
              <a:spcPct val="15000"/>
            </a:spcAft>
            <a:buChar char="•"/>
          </a:pPr>
          <a:r>
            <a:rPr lang="en-US" sz="1700" i="0" kern="1200" dirty="0"/>
            <a:t>Sentiment analysis of text application</a:t>
          </a:r>
          <a:endParaRPr lang="en-US" sz="1700" kern="1200" dirty="0"/>
        </a:p>
        <a:p>
          <a:pPr marL="171450" lvl="1" indent="-171450" algn="l" defTabSz="755650">
            <a:lnSpc>
              <a:spcPct val="90000"/>
            </a:lnSpc>
            <a:spcBef>
              <a:spcPct val="0"/>
            </a:spcBef>
            <a:spcAft>
              <a:spcPct val="15000"/>
            </a:spcAft>
            <a:buChar char="•"/>
          </a:pPr>
          <a:r>
            <a:rPr lang="en-US" sz="1700" i="0" kern="1200" dirty="0"/>
            <a:t>Retrieval-Augmented Generation application with </a:t>
          </a:r>
          <a:r>
            <a:rPr lang="en-US" sz="1700" i="0" kern="1200" dirty="0" err="1"/>
            <a:t>Ollama</a:t>
          </a:r>
          <a:endParaRPr lang="en-US" sz="1700" kern="1200" dirty="0"/>
        </a:p>
        <a:p>
          <a:pPr marL="171450" lvl="1" indent="-171450" algn="l" defTabSz="755650">
            <a:lnSpc>
              <a:spcPct val="90000"/>
            </a:lnSpc>
            <a:spcBef>
              <a:spcPct val="0"/>
            </a:spcBef>
            <a:spcAft>
              <a:spcPct val="15000"/>
            </a:spcAft>
            <a:buChar char="•"/>
          </a:pPr>
          <a:r>
            <a:rPr lang="en-US" sz="1700" i="0" kern="1200" dirty="0"/>
            <a:t>Hugging face protein function prediction application</a:t>
          </a:r>
          <a:endParaRPr lang="en-US" sz="1700" kern="1200" dirty="0"/>
        </a:p>
      </dsp:txBody>
      <dsp:txXfrm>
        <a:off x="0" y="3339605"/>
        <a:ext cx="7143541" cy="1258424"/>
      </dsp:txXfrm>
    </dsp:sp>
    <dsp:sp modelId="{F066623A-7814-4C5A-9E1A-B40B97546157}">
      <dsp:nvSpPr>
        <dsp:cNvPr id="0" name=""/>
        <dsp:cNvSpPr/>
      </dsp:nvSpPr>
      <dsp:spPr>
        <a:xfrm>
          <a:off x="357177" y="3088685"/>
          <a:ext cx="500047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006" tIns="0" rIns="189006" bIns="0" numCol="1" spcCol="1270" anchor="ctr" anchorCtr="0">
          <a:noAutofit/>
        </a:bodyPr>
        <a:lstStyle/>
        <a:p>
          <a:pPr marL="0" lvl="0" indent="0" algn="l" defTabSz="755650">
            <a:lnSpc>
              <a:spcPct val="90000"/>
            </a:lnSpc>
            <a:spcBef>
              <a:spcPct val="0"/>
            </a:spcBef>
            <a:spcAft>
              <a:spcPct val="35000"/>
            </a:spcAft>
            <a:buNone/>
          </a:pPr>
          <a:r>
            <a:rPr lang="en-US" sz="1700" kern="1200" dirty="0"/>
            <a:t>Practical application of </a:t>
          </a:r>
          <a:r>
            <a:rPr lang="en-US" sz="1700" kern="1200" dirty="0" err="1"/>
            <a:t>Streamlit</a:t>
          </a:r>
          <a:r>
            <a:rPr lang="en-US" sz="1700" kern="1200" dirty="0"/>
            <a:t> apps.</a:t>
          </a:r>
        </a:p>
      </dsp:txBody>
      <dsp:txXfrm>
        <a:off x="381675" y="3113183"/>
        <a:ext cx="4951482"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A7718-35B5-40B9-9355-6591453DB142}">
      <dsp:nvSpPr>
        <dsp:cNvPr id="0" name=""/>
        <dsp:cNvSpPr/>
      </dsp:nvSpPr>
      <dsp:spPr>
        <a:xfrm>
          <a:off x="212335" y="216282"/>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19CDD-0631-436F-9406-E0903BC823CC}">
      <dsp:nvSpPr>
        <dsp:cNvPr id="0" name=""/>
        <dsp:cNvSpPr/>
      </dsp:nvSpPr>
      <dsp:spPr>
        <a:xfrm>
          <a:off x="492877" y="496824"/>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71DB8-6E0D-4211-B9EA-01ECDE0260C9}">
      <dsp:nvSpPr>
        <dsp:cNvPr id="0" name=""/>
        <dsp:cNvSpPr/>
      </dsp:nvSpPr>
      <dsp:spPr>
        <a:xfrm>
          <a:off x="1834517" y="21628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Everyone has heard of them by now, but formally, Large Language models are nothing more than a large scaled predictive model that utilizes efficient coding architectures to generate human-like text. They work through learning the patterns of language through vast datasets of text and using transformers to understand the context and relationships between words. </a:t>
          </a:r>
        </a:p>
      </dsp:txBody>
      <dsp:txXfrm>
        <a:off x="1834517" y="216282"/>
        <a:ext cx="3148942" cy="1335915"/>
      </dsp:txXfrm>
    </dsp:sp>
    <dsp:sp modelId="{61100C44-B150-4B9B-ADE6-BD8753403B7B}">
      <dsp:nvSpPr>
        <dsp:cNvPr id="0" name=""/>
        <dsp:cNvSpPr/>
      </dsp:nvSpPr>
      <dsp:spPr>
        <a:xfrm>
          <a:off x="5532139" y="216282"/>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BF00B-BA7D-4A25-AD4B-97610896D6C4}">
      <dsp:nvSpPr>
        <dsp:cNvPr id="0" name=""/>
        <dsp:cNvSpPr/>
      </dsp:nvSpPr>
      <dsp:spPr>
        <a:xfrm>
          <a:off x="5812681" y="496824"/>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27B5F-4B1E-4DF5-AD08-73D2DCEDBB8C}">
      <dsp:nvSpPr>
        <dsp:cNvPr id="0" name=""/>
        <dsp:cNvSpPr/>
      </dsp:nvSpPr>
      <dsp:spPr>
        <a:xfrm>
          <a:off x="7154322" y="21628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Their revolutionary success comes from attention mechanisms in a transformer that allows focus on relevant parts of the data that leads to understanding and generating accurate text. </a:t>
          </a:r>
        </a:p>
      </dsp:txBody>
      <dsp:txXfrm>
        <a:off x="7154322" y="216282"/>
        <a:ext cx="3148942" cy="1335915"/>
      </dsp:txXfrm>
    </dsp:sp>
    <dsp:sp modelId="{7CD4515A-CAFF-4034-8CFD-2B864FF71755}">
      <dsp:nvSpPr>
        <dsp:cNvPr id="0" name=""/>
        <dsp:cNvSpPr/>
      </dsp:nvSpPr>
      <dsp:spPr>
        <a:xfrm>
          <a:off x="212335" y="2188036"/>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76302-F99F-4412-97BE-9D784DB49C01}">
      <dsp:nvSpPr>
        <dsp:cNvPr id="0" name=""/>
        <dsp:cNvSpPr/>
      </dsp:nvSpPr>
      <dsp:spPr>
        <a:xfrm>
          <a:off x="492877" y="246857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C096B-3DDD-4270-BF64-26C877083D7A}">
      <dsp:nvSpPr>
        <dsp:cNvPr id="0" name=""/>
        <dsp:cNvSpPr/>
      </dsp:nvSpPr>
      <dsp:spPr>
        <a:xfrm>
          <a:off x="1834517" y="218803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They have shown promise in NLP, content generation, and research. </a:t>
          </a:r>
        </a:p>
      </dsp:txBody>
      <dsp:txXfrm>
        <a:off x="1834517" y="2188036"/>
        <a:ext cx="3148942" cy="1335915"/>
      </dsp:txXfrm>
    </dsp:sp>
    <dsp:sp modelId="{178A8426-46FD-4117-AA46-5F616C659DB2}">
      <dsp:nvSpPr>
        <dsp:cNvPr id="0" name=""/>
        <dsp:cNvSpPr/>
      </dsp:nvSpPr>
      <dsp:spPr>
        <a:xfrm>
          <a:off x="5532139" y="2188036"/>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0DDDA-8E35-422B-B44C-9F7B737AF371}">
      <dsp:nvSpPr>
        <dsp:cNvPr id="0" name=""/>
        <dsp:cNvSpPr/>
      </dsp:nvSpPr>
      <dsp:spPr>
        <a:xfrm>
          <a:off x="5812681" y="2468579"/>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C8BC1-320E-4EFB-9768-D7A8D9825A19}">
      <dsp:nvSpPr>
        <dsp:cNvPr id="0" name=""/>
        <dsp:cNvSpPr/>
      </dsp:nvSpPr>
      <dsp:spPr>
        <a:xfrm>
          <a:off x="7154322" y="2188036"/>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These models are very powerful, so it is important to know how are built so that users are better equipped for challenges and/or issues when they arise.</a:t>
          </a:r>
        </a:p>
      </dsp:txBody>
      <dsp:txXfrm>
        <a:off x="7154322" y="2188036"/>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2D1E7-ED85-4D19-9329-18914A218923}">
      <dsp:nvSpPr>
        <dsp:cNvPr id="0" name=""/>
        <dsp:cNvSpPr/>
      </dsp:nvSpPr>
      <dsp:spPr>
        <a:xfrm>
          <a:off x="0" y="656"/>
          <a:ext cx="63723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CBA0E-BB50-4828-B67E-5CF180E8D12E}">
      <dsp:nvSpPr>
        <dsp:cNvPr id="0" name=""/>
        <dsp:cNvSpPr/>
      </dsp:nvSpPr>
      <dsp:spPr>
        <a:xfrm>
          <a:off x="0" y="656"/>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Decoder: </a:t>
          </a:r>
          <a:r>
            <a:rPr lang="en-US" sz="1500" kern="1200"/>
            <a:t>GPT is based on the transformer model and uses only the decoder portion. </a:t>
          </a:r>
        </a:p>
      </dsp:txBody>
      <dsp:txXfrm>
        <a:off x="0" y="656"/>
        <a:ext cx="6372366" cy="768405"/>
      </dsp:txXfrm>
    </dsp:sp>
    <dsp:sp modelId="{F74675CA-E9CB-4305-AEAA-24EB778B03C8}">
      <dsp:nvSpPr>
        <dsp:cNvPr id="0" name=""/>
        <dsp:cNvSpPr/>
      </dsp:nvSpPr>
      <dsp:spPr>
        <a:xfrm>
          <a:off x="0" y="769061"/>
          <a:ext cx="6372366" cy="0"/>
        </a:xfrm>
        <a:prstGeom prst="line">
          <a:avLst/>
        </a:prstGeom>
        <a:solidFill>
          <a:schemeClr val="accent2">
            <a:hueOff val="-252839"/>
            <a:satOff val="-1735"/>
            <a:lumOff val="-719"/>
            <a:alphaOff val="0"/>
          </a:schemeClr>
        </a:solidFill>
        <a:ln w="12700" cap="flat" cmpd="sng" algn="ctr">
          <a:solidFill>
            <a:schemeClr val="accent2">
              <a:hueOff val="-252839"/>
              <a:satOff val="-1735"/>
              <a:lumOff val="-7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95FEF3-A230-4AD9-95D4-A8CC4ED4CE0F}">
      <dsp:nvSpPr>
        <dsp:cNvPr id="0" name=""/>
        <dsp:cNvSpPr/>
      </dsp:nvSpPr>
      <dsp:spPr>
        <a:xfrm>
          <a:off x="0" y="769061"/>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Causal Attention Masking</a:t>
          </a:r>
          <a:r>
            <a:rPr lang="en-US" sz="1500" kern="1200"/>
            <a:t>: Ensures the model only considers preceding tokens to generate text step-by-step.</a:t>
          </a:r>
        </a:p>
      </dsp:txBody>
      <dsp:txXfrm>
        <a:off x="0" y="769061"/>
        <a:ext cx="6372366" cy="768405"/>
      </dsp:txXfrm>
    </dsp:sp>
    <dsp:sp modelId="{3016C9DE-F94E-47C9-9233-7EC803187C52}">
      <dsp:nvSpPr>
        <dsp:cNvPr id="0" name=""/>
        <dsp:cNvSpPr/>
      </dsp:nvSpPr>
      <dsp:spPr>
        <a:xfrm>
          <a:off x="0" y="1537466"/>
          <a:ext cx="6372366" cy="0"/>
        </a:xfrm>
        <a:prstGeom prst="line">
          <a:avLst/>
        </a:prstGeom>
        <a:solidFill>
          <a:schemeClr val="accent2">
            <a:hueOff val="-505678"/>
            <a:satOff val="-3470"/>
            <a:lumOff val="-1438"/>
            <a:alphaOff val="0"/>
          </a:schemeClr>
        </a:solidFill>
        <a:ln w="12700" cap="flat" cmpd="sng" algn="ctr">
          <a:solidFill>
            <a:schemeClr val="accent2">
              <a:hueOff val="-505678"/>
              <a:satOff val="-3470"/>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DE4F2-BCD2-487A-887F-FD1DC2B6A8A5}">
      <dsp:nvSpPr>
        <dsp:cNvPr id="0" name=""/>
        <dsp:cNvSpPr/>
      </dsp:nvSpPr>
      <dsp:spPr>
        <a:xfrm>
          <a:off x="0" y="1537466"/>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Scalability</a:t>
          </a:r>
          <a:r>
            <a:rPr lang="en-US" sz="1500" kern="1200"/>
            <a:t>: Scales with more layers, larger embeddings, and larger datasets.</a:t>
          </a:r>
        </a:p>
      </dsp:txBody>
      <dsp:txXfrm>
        <a:off x="0" y="1537466"/>
        <a:ext cx="6372366" cy="768405"/>
      </dsp:txXfrm>
    </dsp:sp>
    <dsp:sp modelId="{A658EAE7-5CA9-4BA2-B728-787A6EEA5C8D}">
      <dsp:nvSpPr>
        <dsp:cNvPr id="0" name=""/>
        <dsp:cNvSpPr/>
      </dsp:nvSpPr>
      <dsp:spPr>
        <a:xfrm>
          <a:off x="0" y="2305871"/>
          <a:ext cx="6372366" cy="0"/>
        </a:xfrm>
        <a:prstGeom prst="line">
          <a:avLst/>
        </a:prstGeom>
        <a:solidFill>
          <a:schemeClr val="accent2">
            <a:hueOff val="-758518"/>
            <a:satOff val="-5205"/>
            <a:lumOff val="-2157"/>
            <a:alphaOff val="0"/>
          </a:schemeClr>
        </a:solidFill>
        <a:ln w="12700" cap="flat" cmpd="sng" algn="ctr">
          <a:solidFill>
            <a:schemeClr val="accent2">
              <a:hueOff val="-758518"/>
              <a:satOff val="-5205"/>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ED531-423F-44FB-9CF3-B1523E740D08}">
      <dsp:nvSpPr>
        <dsp:cNvPr id="0" name=""/>
        <dsp:cNvSpPr/>
      </dsp:nvSpPr>
      <dsp:spPr>
        <a:xfrm>
          <a:off x="0" y="2305871"/>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Unidirectional Context</a:t>
          </a:r>
          <a:r>
            <a:rPr lang="en-US" sz="1500" kern="1200"/>
            <a:t>: Processes text left-to-right, focusing on sequential token generation.</a:t>
          </a:r>
        </a:p>
      </dsp:txBody>
      <dsp:txXfrm>
        <a:off x="0" y="2305871"/>
        <a:ext cx="6372366" cy="768405"/>
      </dsp:txXfrm>
    </dsp:sp>
    <dsp:sp modelId="{CF10BD0C-67BD-4E2C-9D09-447DA2C8A207}">
      <dsp:nvSpPr>
        <dsp:cNvPr id="0" name=""/>
        <dsp:cNvSpPr/>
      </dsp:nvSpPr>
      <dsp:spPr>
        <a:xfrm>
          <a:off x="0" y="3074277"/>
          <a:ext cx="6372366" cy="0"/>
        </a:xfrm>
        <a:prstGeom prst="line">
          <a:avLst/>
        </a:prstGeom>
        <a:solidFill>
          <a:schemeClr val="accent2">
            <a:hueOff val="-1011357"/>
            <a:satOff val="-6939"/>
            <a:lumOff val="-2877"/>
            <a:alphaOff val="0"/>
          </a:schemeClr>
        </a:solidFill>
        <a:ln w="12700" cap="flat" cmpd="sng" algn="ctr">
          <a:solidFill>
            <a:schemeClr val="accent2">
              <a:hueOff val="-1011357"/>
              <a:satOff val="-6939"/>
              <a:lumOff val="-28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2BED9-4528-4665-B889-79F2AFD29C4A}">
      <dsp:nvSpPr>
        <dsp:cNvPr id="0" name=""/>
        <dsp:cNvSpPr/>
      </dsp:nvSpPr>
      <dsp:spPr>
        <a:xfrm>
          <a:off x="0" y="3074277"/>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Self-Attention</a:t>
          </a:r>
          <a:r>
            <a:rPr lang="en-US" sz="1500" kern="1200"/>
            <a:t>: Tokens understand relationships by attending to each other.</a:t>
          </a:r>
        </a:p>
      </dsp:txBody>
      <dsp:txXfrm>
        <a:off x="0" y="3074277"/>
        <a:ext cx="6372366" cy="768405"/>
      </dsp:txXfrm>
    </dsp:sp>
    <dsp:sp modelId="{49BC6EC0-8FEA-43A2-8207-3AE9C6E1B642}">
      <dsp:nvSpPr>
        <dsp:cNvPr id="0" name=""/>
        <dsp:cNvSpPr/>
      </dsp:nvSpPr>
      <dsp:spPr>
        <a:xfrm>
          <a:off x="0" y="3842682"/>
          <a:ext cx="6372366" cy="0"/>
        </a:xfrm>
        <a:prstGeom prst="line">
          <a:avLst/>
        </a:prstGeom>
        <a:solidFill>
          <a:schemeClr val="accent2">
            <a:hueOff val="-1264196"/>
            <a:satOff val="-8674"/>
            <a:lumOff val="-3596"/>
            <a:alphaOff val="0"/>
          </a:schemeClr>
        </a:solidFill>
        <a:ln w="12700" cap="flat" cmpd="sng" algn="ctr">
          <a:solidFill>
            <a:schemeClr val="accent2">
              <a:hueOff val="-1264196"/>
              <a:satOff val="-8674"/>
              <a:lumOff val="-35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F909F-B1AF-4055-925B-777B18622A28}">
      <dsp:nvSpPr>
        <dsp:cNvPr id="0" name=""/>
        <dsp:cNvSpPr/>
      </dsp:nvSpPr>
      <dsp:spPr>
        <a:xfrm>
          <a:off x="0" y="3842682"/>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Feedforward Layers</a:t>
          </a:r>
          <a:r>
            <a:rPr lang="en-US" sz="1500" kern="1200"/>
            <a:t>: Add complexity and non-linearity to improve predictions.</a:t>
          </a:r>
        </a:p>
      </dsp:txBody>
      <dsp:txXfrm>
        <a:off x="0" y="3842682"/>
        <a:ext cx="6372366" cy="768405"/>
      </dsp:txXfrm>
    </dsp:sp>
    <dsp:sp modelId="{F7177620-0A18-4D05-8720-DD881632741B}">
      <dsp:nvSpPr>
        <dsp:cNvPr id="0" name=""/>
        <dsp:cNvSpPr/>
      </dsp:nvSpPr>
      <dsp:spPr>
        <a:xfrm>
          <a:off x="0" y="4611087"/>
          <a:ext cx="6372366" cy="0"/>
        </a:xfrm>
        <a:prstGeom prst="line">
          <a:avLst/>
        </a:prstGeom>
        <a:solidFill>
          <a:schemeClr val="accent2">
            <a:hueOff val="-1517035"/>
            <a:satOff val="-10409"/>
            <a:lumOff val="-4315"/>
            <a:alphaOff val="0"/>
          </a:schemeClr>
        </a:solidFill>
        <a:ln w="12700" cap="flat" cmpd="sng" algn="ctr">
          <a:solidFill>
            <a:schemeClr val="accent2">
              <a:hueOff val="-1517035"/>
              <a:satOff val="-10409"/>
              <a:lumOff val="-43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960F46-BEC5-444B-A621-9458EE711A78}">
      <dsp:nvSpPr>
        <dsp:cNvPr id="0" name=""/>
        <dsp:cNvSpPr/>
      </dsp:nvSpPr>
      <dsp:spPr>
        <a:xfrm>
          <a:off x="0" y="4611087"/>
          <a:ext cx="6372366" cy="76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This architecture has evolved through versions (GPT-1, GPT-2, GPT-3, GPT-4), with improvements in size, training data, and fine-tuning techniques for better performance and versatility</a:t>
          </a:r>
        </a:p>
      </dsp:txBody>
      <dsp:txXfrm>
        <a:off x="0" y="4611087"/>
        <a:ext cx="6372366" cy="768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B3BAB-31D2-4CE5-AFA8-163A2B2EB585}">
      <dsp:nvSpPr>
        <dsp:cNvPr id="0" name=""/>
        <dsp:cNvSpPr/>
      </dsp:nvSpPr>
      <dsp:spPr>
        <a:xfrm>
          <a:off x="1225" y="155305"/>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The</a:t>
          </a:r>
          <a:endParaRPr lang="en-US" sz="3200" kern="1200"/>
        </a:p>
      </dsp:txBody>
      <dsp:txXfrm>
        <a:off x="379844" y="155305"/>
        <a:ext cx="1135856" cy="757237"/>
      </dsp:txXfrm>
    </dsp:sp>
    <dsp:sp modelId="{67A3F930-C881-4BE3-8808-7BAC34AD7B63}">
      <dsp:nvSpPr>
        <dsp:cNvPr id="0" name=""/>
        <dsp:cNvSpPr/>
      </dsp:nvSpPr>
      <dsp:spPr>
        <a:xfrm>
          <a:off x="1648216" y="219670"/>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219670"/>
        <a:ext cx="942760" cy="628507"/>
      </dsp:txXfrm>
    </dsp:sp>
    <dsp:sp modelId="{F533A4F5-CC17-4659-BB47-B635474EDAF1}">
      <dsp:nvSpPr>
        <dsp:cNvPr id="0" name=""/>
        <dsp:cNvSpPr/>
      </dsp:nvSpPr>
      <dsp:spPr>
        <a:xfrm>
          <a:off x="2999507" y="219670"/>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219670"/>
        <a:ext cx="942760" cy="628507"/>
      </dsp:txXfrm>
    </dsp:sp>
    <dsp:sp modelId="{D4F25A23-AD55-4832-BEF1-36CFBBEC8E28}">
      <dsp:nvSpPr>
        <dsp:cNvPr id="0" name=""/>
        <dsp:cNvSpPr/>
      </dsp:nvSpPr>
      <dsp:spPr>
        <a:xfrm>
          <a:off x="1225" y="1018555"/>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King </a:t>
          </a:r>
          <a:endParaRPr lang="en-US" sz="3200" kern="1200"/>
        </a:p>
      </dsp:txBody>
      <dsp:txXfrm>
        <a:off x="379844" y="1018555"/>
        <a:ext cx="1135856" cy="757237"/>
      </dsp:txXfrm>
    </dsp:sp>
    <dsp:sp modelId="{E3AFDA6E-3A98-43DE-9982-B9BB6BD8CD97}">
      <dsp:nvSpPr>
        <dsp:cNvPr id="0" name=""/>
        <dsp:cNvSpPr/>
      </dsp:nvSpPr>
      <dsp:spPr>
        <a:xfrm>
          <a:off x="1648216" y="108292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1082921"/>
        <a:ext cx="942760" cy="628507"/>
      </dsp:txXfrm>
    </dsp:sp>
    <dsp:sp modelId="{64067F66-6294-4AF3-9B1C-F8F9DEE890E7}">
      <dsp:nvSpPr>
        <dsp:cNvPr id="0" name=""/>
        <dsp:cNvSpPr/>
      </dsp:nvSpPr>
      <dsp:spPr>
        <a:xfrm>
          <a:off x="2999507" y="108292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1082921"/>
        <a:ext cx="942760" cy="628507"/>
      </dsp:txXfrm>
    </dsp:sp>
    <dsp:sp modelId="{B33B9B1F-1574-429D-992E-D3CC6C6F4A2C}">
      <dsp:nvSpPr>
        <dsp:cNvPr id="0" name=""/>
        <dsp:cNvSpPr/>
      </dsp:nvSpPr>
      <dsp:spPr>
        <a:xfrm>
          <a:off x="1225" y="1881806"/>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 </a:t>
          </a:r>
          <a:endParaRPr lang="en-US" sz="3200" kern="1200"/>
        </a:p>
      </dsp:txBody>
      <dsp:txXfrm>
        <a:off x="379844" y="1881806"/>
        <a:ext cx="1135856" cy="757237"/>
      </dsp:txXfrm>
    </dsp:sp>
    <dsp:sp modelId="{018C1ECB-327E-4CBC-A50F-FE87D0319290}">
      <dsp:nvSpPr>
        <dsp:cNvPr id="0" name=""/>
        <dsp:cNvSpPr/>
      </dsp:nvSpPr>
      <dsp:spPr>
        <a:xfrm>
          <a:off x="1648216" y="194617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1946171"/>
        <a:ext cx="942760" cy="628507"/>
      </dsp:txXfrm>
    </dsp:sp>
    <dsp:sp modelId="{F23A5BD6-7A02-4A0D-A828-34A00DC7AAD7}">
      <dsp:nvSpPr>
        <dsp:cNvPr id="0" name=""/>
        <dsp:cNvSpPr/>
      </dsp:nvSpPr>
      <dsp:spPr>
        <a:xfrm>
          <a:off x="2999507" y="194617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1946171"/>
        <a:ext cx="942760" cy="628507"/>
      </dsp:txXfrm>
    </dsp:sp>
    <dsp:sp modelId="{AFC4364A-DA58-463E-84BB-79A6ABBFBE93}">
      <dsp:nvSpPr>
        <dsp:cNvPr id="0" name=""/>
        <dsp:cNvSpPr/>
      </dsp:nvSpPr>
      <dsp:spPr>
        <a:xfrm>
          <a:off x="1225" y="2745057"/>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John</a:t>
          </a:r>
        </a:p>
      </dsp:txBody>
      <dsp:txXfrm>
        <a:off x="379844" y="2745057"/>
        <a:ext cx="1135856" cy="7572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B3BAB-31D2-4CE5-AFA8-163A2B2EB585}">
      <dsp:nvSpPr>
        <dsp:cNvPr id="0" name=""/>
        <dsp:cNvSpPr/>
      </dsp:nvSpPr>
      <dsp:spPr>
        <a:xfrm>
          <a:off x="1225" y="155305"/>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The</a:t>
          </a:r>
          <a:endParaRPr lang="en-US" sz="3200" kern="1200"/>
        </a:p>
      </dsp:txBody>
      <dsp:txXfrm>
        <a:off x="379844" y="155305"/>
        <a:ext cx="1135856" cy="757237"/>
      </dsp:txXfrm>
    </dsp:sp>
    <dsp:sp modelId="{67A3F930-C881-4BE3-8808-7BAC34AD7B63}">
      <dsp:nvSpPr>
        <dsp:cNvPr id="0" name=""/>
        <dsp:cNvSpPr/>
      </dsp:nvSpPr>
      <dsp:spPr>
        <a:xfrm>
          <a:off x="1648216" y="219670"/>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219670"/>
        <a:ext cx="942760" cy="628507"/>
      </dsp:txXfrm>
    </dsp:sp>
    <dsp:sp modelId="{F533A4F5-CC17-4659-BB47-B635474EDAF1}">
      <dsp:nvSpPr>
        <dsp:cNvPr id="0" name=""/>
        <dsp:cNvSpPr/>
      </dsp:nvSpPr>
      <dsp:spPr>
        <a:xfrm>
          <a:off x="2999507" y="219670"/>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219670"/>
        <a:ext cx="942760" cy="628507"/>
      </dsp:txXfrm>
    </dsp:sp>
    <dsp:sp modelId="{D4F25A23-AD55-4832-BEF1-36CFBBEC8E28}">
      <dsp:nvSpPr>
        <dsp:cNvPr id="0" name=""/>
        <dsp:cNvSpPr/>
      </dsp:nvSpPr>
      <dsp:spPr>
        <a:xfrm>
          <a:off x="1225" y="1018555"/>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King </a:t>
          </a:r>
          <a:endParaRPr lang="en-US" sz="3200" kern="1200"/>
        </a:p>
      </dsp:txBody>
      <dsp:txXfrm>
        <a:off x="379844" y="1018555"/>
        <a:ext cx="1135856" cy="757237"/>
      </dsp:txXfrm>
    </dsp:sp>
    <dsp:sp modelId="{E3AFDA6E-3A98-43DE-9982-B9BB6BD8CD97}">
      <dsp:nvSpPr>
        <dsp:cNvPr id="0" name=""/>
        <dsp:cNvSpPr/>
      </dsp:nvSpPr>
      <dsp:spPr>
        <a:xfrm>
          <a:off x="1648216" y="108292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1082921"/>
        <a:ext cx="942760" cy="628507"/>
      </dsp:txXfrm>
    </dsp:sp>
    <dsp:sp modelId="{64067F66-6294-4AF3-9B1C-F8F9DEE890E7}">
      <dsp:nvSpPr>
        <dsp:cNvPr id="0" name=""/>
        <dsp:cNvSpPr/>
      </dsp:nvSpPr>
      <dsp:spPr>
        <a:xfrm>
          <a:off x="2999507" y="108292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1082921"/>
        <a:ext cx="942760" cy="628507"/>
      </dsp:txXfrm>
    </dsp:sp>
    <dsp:sp modelId="{B33B9B1F-1574-429D-992E-D3CC6C6F4A2C}">
      <dsp:nvSpPr>
        <dsp:cNvPr id="0" name=""/>
        <dsp:cNvSpPr/>
      </dsp:nvSpPr>
      <dsp:spPr>
        <a:xfrm>
          <a:off x="1225" y="1881806"/>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 </a:t>
          </a:r>
          <a:endParaRPr lang="en-US" sz="3200" kern="1200"/>
        </a:p>
      </dsp:txBody>
      <dsp:txXfrm>
        <a:off x="379844" y="1881806"/>
        <a:ext cx="1135856" cy="757237"/>
      </dsp:txXfrm>
    </dsp:sp>
    <dsp:sp modelId="{018C1ECB-327E-4CBC-A50F-FE87D0319290}">
      <dsp:nvSpPr>
        <dsp:cNvPr id="0" name=""/>
        <dsp:cNvSpPr/>
      </dsp:nvSpPr>
      <dsp:spPr>
        <a:xfrm>
          <a:off x="1648216" y="194617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962470" y="1946171"/>
        <a:ext cx="942760" cy="628507"/>
      </dsp:txXfrm>
    </dsp:sp>
    <dsp:sp modelId="{F23A5BD6-7A02-4A0D-A828-34A00DC7AAD7}">
      <dsp:nvSpPr>
        <dsp:cNvPr id="0" name=""/>
        <dsp:cNvSpPr/>
      </dsp:nvSpPr>
      <dsp:spPr>
        <a:xfrm>
          <a:off x="2999507" y="1946171"/>
          <a:ext cx="1571267" cy="62850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13761" y="1946171"/>
        <a:ext cx="942760" cy="628507"/>
      </dsp:txXfrm>
    </dsp:sp>
    <dsp:sp modelId="{AFC4364A-DA58-463E-84BB-79A6ABBFBE93}">
      <dsp:nvSpPr>
        <dsp:cNvPr id="0" name=""/>
        <dsp:cNvSpPr/>
      </dsp:nvSpPr>
      <dsp:spPr>
        <a:xfrm>
          <a:off x="1225" y="2745057"/>
          <a:ext cx="1893093" cy="7572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Felix Titling"/>
            </a:rPr>
            <a:t>John</a:t>
          </a:r>
        </a:p>
      </dsp:txBody>
      <dsp:txXfrm>
        <a:off x="379844" y="2745057"/>
        <a:ext cx="1135856" cy="7572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49466-2EC3-4C89-B592-87B8563E2F32}" type="datetimeFigureOut">
              <a:t>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52674-C3BD-4240-B3FB-3FD39EFB4468}" type="slidenum">
              <a:t>‹#›</a:t>
            </a:fld>
            <a:endParaRPr lang="en-US"/>
          </a:p>
        </p:txBody>
      </p:sp>
    </p:spTree>
    <p:extLst>
      <p:ext uri="{BB962C8B-B14F-4D97-AF65-F5344CB8AC3E}">
        <p14:creationId xmlns:p14="http://schemas.microsoft.com/office/powerpoint/2010/main" val="1452877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49466-2EC3-4C89-B592-87B8563E2F32}" type="datetimeFigureOut">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52674-C3BD-4240-B3FB-3FD39EFB4468}" type="slidenum">
              <a:t>‹#›</a:t>
            </a:fld>
            <a:endParaRPr lang="en-US"/>
          </a:p>
        </p:txBody>
      </p:sp>
    </p:spTree>
    <p:extLst>
      <p:ext uri="{BB962C8B-B14F-4D97-AF65-F5344CB8AC3E}">
        <p14:creationId xmlns:p14="http://schemas.microsoft.com/office/powerpoint/2010/main" val="1452877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Mention Relational versus absolute for the positional embeddings </a:t>
            </a:r>
          </a:p>
          <a:p>
            <a:r>
              <a:rPr lang="en-US">
                <a:ea typeface="Calibri"/>
                <a:cs typeface="Calibri"/>
              </a:rPr>
              <a:t>- Be sure to make note to the crowd that this is how we are initially creating our embeddings and that they are randomized at this point. </a:t>
            </a:r>
          </a:p>
          <a:p>
            <a:r>
              <a:rPr lang="en-US">
                <a:ea typeface="Calibri"/>
                <a:cs typeface="Calibri"/>
              </a:rPr>
              <a:t>- Make note that the raw text is meant to represent large amounts of text such as books, web scraping, but the example only mentions a sentence.  </a:t>
            </a:r>
          </a:p>
          <a:p>
            <a:r>
              <a:rPr lang="en-US">
                <a:ea typeface="Calibri"/>
                <a:cs typeface="Calibri"/>
              </a:rPr>
              <a:t>-state how the ids and token embeddings are used to translate back to the word, which will be used later for word prediction. </a:t>
            </a:r>
          </a:p>
          <a:p>
            <a:endParaRPr lang="en-US"/>
          </a:p>
        </p:txBody>
      </p:sp>
      <p:sp>
        <p:nvSpPr>
          <p:cNvPr id="4" name="Slide Number Placeholder 3"/>
          <p:cNvSpPr>
            <a:spLocks noGrp="1"/>
          </p:cNvSpPr>
          <p:nvPr>
            <p:ph type="sldNum" sz="quarter" idx="5"/>
          </p:nvPr>
        </p:nvSpPr>
        <p:spPr/>
        <p:txBody>
          <a:bodyPr/>
          <a:lstStyle/>
          <a:p>
            <a:fld id="{A6B52674-C3BD-4240-B3FB-3FD39EFB4468}" type="slidenum">
              <a:rPr lang="en-US" smtClean="0"/>
              <a:t>6</a:t>
            </a:fld>
            <a:endParaRPr lang="en-US"/>
          </a:p>
        </p:txBody>
      </p:sp>
    </p:spTree>
    <p:extLst>
      <p:ext uri="{BB962C8B-B14F-4D97-AF65-F5344CB8AC3E}">
        <p14:creationId xmlns:p14="http://schemas.microsoft.com/office/powerpoint/2010/main" val="292818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A6B52674-C3BD-4240-B3FB-3FD39EFB4468}" type="slidenum">
              <a:t>7</a:t>
            </a:fld>
            <a:endParaRPr lang="en-US"/>
          </a:p>
        </p:txBody>
      </p:sp>
    </p:spTree>
    <p:extLst>
      <p:ext uri="{BB962C8B-B14F-4D97-AF65-F5344CB8AC3E}">
        <p14:creationId xmlns:p14="http://schemas.microsoft.com/office/powerpoint/2010/main" val="256069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Mention Relational versus absolute for the positional embeddings </a:t>
            </a:r>
          </a:p>
          <a:p>
            <a:r>
              <a:rPr lang="en-US">
                <a:ea typeface="Calibri"/>
                <a:cs typeface="Calibri"/>
              </a:rPr>
              <a:t>- Be sure to make note to the crowd that this is how we are initially creating our embeddings and that they are randomized at this point. </a:t>
            </a:r>
          </a:p>
          <a:p>
            <a:r>
              <a:rPr lang="en-US">
                <a:ea typeface="Calibri"/>
                <a:cs typeface="Calibri"/>
              </a:rPr>
              <a:t>- Make note that the raw text is meant to represent large amounts of text such as books, web scraping, but the example only mentions a sentence.  </a:t>
            </a:r>
          </a:p>
          <a:p>
            <a:r>
              <a:rPr lang="en-US">
                <a:ea typeface="Calibri"/>
                <a:cs typeface="Calibri"/>
              </a:rPr>
              <a:t>-state how the ids and token embeddings are used to translate back to the word, which will be used later for word prediction. </a:t>
            </a: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A6B52674-C3BD-4240-B3FB-3FD39EFB4468}" type="slidenum">
              <a:t>8</a:t>
            </a:fld>
            <a:endParaRPr lang="en-US"/>
          </a:p>
        </p:txBody>
      </p:sp>
    </p:spTree>
    <p:extLst>
      <p:ext uri="{BB962C8B-B14F-4D97-AF65-F5344CB8AC3E}">
        <p14:creationId xmlns:p14="http://schemas.microsoft.com/office/powerpoint/2010/main" val="29940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A6B52674-C3BD-4240-B3FB-3FD39EFB4468}" type="slidenum">
              <a:t>9</a:t>
            </a:fld>
            <a:endParaRPr lang="en-US"/>
          </a:p>
        </p:txBody>
      </p:sp>
    </p:spTree>
    <p:extLst>
      <p:ext uri="{BB962C8B-B14F-4D97-AF65-F5344CB8AC3E}">
        <p14:creationId xmlns:p14="http://schemas.microsoft.com/office/powerpoint/2010/main" val="418616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t>ReLU</a:t>
            </a:r>
            <a:r>
              <a:rPr lang="en-US"/>
              <a:t> (Rectified Linear Unit)</a:t>
            </a:r>
          </a:p>
          <a:p>
            <a:pPr marL="171450" indent="-171450">
              <a:buFont typeface="Calibri"/>
              <a:buChar char="-"/>
            </a:pPr>
            <a:r>
              <a:rPr lang="en-US"/>
              <a:t>GELU (Gaussian Error Linear Unit) with is used in CHAT GPT</a:t>
            </a:r>
          </a:p>
          <a:p>
            <a:pPr marL="171450" indent="-171450">
              <a:buFont typeface="Calibri"/>
              <a:buChar char="-"/>
            </a:pPr>
            <a:r>
              <a:rPr lang="en-US">
                <a:ea typeface="Calibri"/>
                <a:cs typeface="Calibri"/>
              </a:rPr>
              <a:t>Mention that newer models are using </a:t>
            </a:r>
            <a:r>
              <a:rPr lang="en-US" err="1"/>
              <a:t>RMSNorm</a:t>
            </a:r>
            <a:r>
              <a:rPr lang="en-US"/>
              <a:t> in place of the traditional Layer normalization </a:t>
            </a:r>
            <a:endParaRPr lang="en-US">
              <a:ea typeface="Calibri"/>
              <a:cs typeface="Calibri"/>
            </a:endParaRPr>
          </a:p>
        </p:txBody>
      </p:sp>
      <p:sp>
        <p:nvSpPr>
          <p:cNvPr id="4" name="Slide Number Placeholder 3"/>
          <p:cNvSpPr>
            <a:spLocks noGrp="1"/>
          </p:cNvSpPr>
          <p:nvPr>
            <p:ph type="sldNum" sz="quarter" idx="5"/>
          </p:nvPr>
        </p:nvSpPr>
        <p:spPr/>
        <p:txBody>
          <a:bodyPr/>
          <a:lstStyle/>
          <a:p>
            <a:fld id="{A6B52674-C3BD-4240-B3FB-3FD39EFB4468}" type="slidenum">
              <a:t>10</a:t>
            </a:fld>
            <a:endParaRPr lang="en-US"/>
          </a:p>
        </p:txBody>
      </p:sp>
    </p:spTree>
    <p:extLst>
      <p:ext uri="{BB962C8B-B14F-4D97-AF65-F5344CB8AC3E}">
        <p14:creationId xmlns:p14="http://schemas.microsoft.com/office/powerpoint/2010/main" val="246176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reviewed the information button, and everything is clear and concise, accurately describing the report's content.</a:t>
            </a:r>
          </a:p>
        </p:txBody>
      </p:sp>
      <p:sp>
        <p:nvSpPr>
          <p:cNvPr id="4" name="Slide Number Placeholder 3"/>
          <p:cNvSpPr>
            <a:spLocks noGrp="1"/>
          </p:cNvSpPr>
          <p:nvPr>
            <p:ph type="sldNum" sz="quarter" idx="5"/>
          </p:nvPr>
        </p:nvSpPr>
        <p:spPr/>
        <p:txBody>
          <a:bodyPr/>
          <a:lstStyle/>
          <a:p>
            <a:fld id="{A6B52674-C3BD-4240-B3FB-3FD39EFB4468}" type="slidenum">
              <a:rPr lang="en-US" smtClean="0"/>
              <a:t>11</a:t>
            </a:fld>
            <a:endParaRPr lang="en-US"/>
          </a:p>
        </p:txBody>
      </p:sp>
    </p:spTree>
    <p:extLst>
      <p:ext uri="{BB962C8B-B14F-4D97-AF65-F5344CB8AC3E}">
        <p14:creationId xmlns:p14="http://schemas.microsoft.com/office/powerpoint/2010/main" val="2503122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reviewed the information button, and everything is clear and concise, accurately describing the report's content.</a:t>
            </a:r>
          </a:p>
        </p:txBody>
      </p:sp>
      <p:sp>
        <p:nvSpPr>
          <p:cNvPr id="4" name="Slide Number Placeholder 3"/>
          <p:cNvSpPr>
            <a:spLocks noGrp="1"/>
          </p:cNvSpPr>
          <p:nvPr>
            <p:ph type="sldNum" sz="quarter" idx="5"/>
          </p:nvPr>
        </p:nvSpPr>
        <p:spPr/>
        <p:txBody>
          <a:bodyPr/>
          <a:lstStyle/>
          <a:p>
            <a:fld id="{A6B52674-C3BD-4240-B3FB-3FD39EFB4468}" type="slidenum">
              <a:rPr lang="en-US" smtClean="0"/>
              <a:t>11</a:t>
            </a:fld>
            <a:endParaRPr lang="en-US"/>
          </a:p>
        </p:txBody>
      </p:sp>
    </p:spTree>
    <p:extLst>
      <p:ext uri="{BB962C8B-B14F-4D97-AF65-F5344CB8AC3E}">
        <p14:creationId xmlns:p14="http://schemas.microsoft.com/office/powerpoint/2010/main" val="250312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08B69-5DB7-4FDE-A097-937411D94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F6D5B-0FF4-4DC2-8BD4-BEB71300F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4BDF8-5359-514E-6C72-7D7BCF77992C}"/>
              </a:ext>
            </a:extLst>
          </p:cNvPr>
          <p:cNvSpPr>
            <a:spLocks noGrp="1"/>
          </p:cNvSpPr>
          <p:nvPr>
            <p:ph type="body" idx="1"/>
          </p:nvPr>
        </p:nvSpPr>
        <p:spPr/>
        <p:txBody>
          <a:bodyPr/>
          <a:lstStyle/>
          <a:p>
            <a:pPr marL="171450" indent="-171450">
              <a:buFont typeface="Calibri"/>
              <a:buChar char="-"/>
            </a:pPr>
            <a:endParaRPr lang="en-US">
              <a:ea typeface="Calibri"/>
              <a:cs typeface="Calibri"/>
            </a:endParaRPr>
          </a:p>
        </p:txBody>
      </p:sp>
      <p:sp>
        <p:nvSpPr>
          <p:cNvPr id="4" name="Slide Number Placeholder 3">
            <a:extLst>
              <a:ext uri="{FF2B5EF4-FFF2-40B4-BE49-F238E27FC236}">
                <a16:creationId xmlns:a16="http://schemas.microsoft.com/office/drawing/2014/main" id="{46CCA778-4E26-5FC6-96DB-79415031488A}"/>
              </a:ext>
            </a:extLst>
          </p:cNvPr>
          <p:cNvSpPr>
            <a:spLocks noGrp="1"/>
          </p:cNvSpPr>
          <p:nvPr>
            <p:ph type="sldNum" sz="quarter" idx="5"/>
          </p:nvPr>
        </p:nvSpPr>
        <p:spPr/>
        <p:txBody>
          <a:bodyPr/>
          <a:lstStyle/>
          <a:p>
            <a:fld id="{A6B52674-C3BD-4240-B3FB-3FD39EFB4468}" type="slidenum">
              <a:t>22</a:t>
            </a:fld>
            <a:endParaRPr lang="en-US"/>
          </a:p>
        </p:txBody>
      </p:sp>
    </p:spTree>
    <p:extLst>
      <p:ext uri="{BB962C8B-B14F-4D97-AF65-F5344CB8AC3E}">
        <p14:creationId xmlns:p14="http://schemas.microsoft.com/office/powerpoint/2010/main" val="159770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07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7858583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78585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3652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36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07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35012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3501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09948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0994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7984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79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89157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8915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551746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55174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4022411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40224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71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71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2/6/25</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48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2/6/2025</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2/6/25</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8720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2/6/2025</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8720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slide" Target="slide120.xml"/><Relationship Id="rId12" Type="http://schemas.openxmlformats.org/officeDocument/2006/relationships/slide" Target="slide20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slide" Target="slide19.xml"/><Relationship Id="rId4" Type="http://schemas.openxmlformats.org/officeDocument/2006/relationships/slide" Target="slide110.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8.svg"/><Relationship Id="rId5" Type="http://schemas.openxmlformats.org/officeDocument/2006/relationships/diagramQuickStyle" Target="../diagrams/quickStyle5.xml"/><Relationship Id="rId10" Type="http://schemas.openxmlformats.org/officeDocument/2006/relationships/image" Target="../media/image17.png"/><Relationship Id="rId4" Type="http://schemas.openxmlformats.org/officeDocument/2006/relationships/diagramLayout" Target="../diagrams/layout5.xml"/><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26F98-F213-4034-8836-88A71501D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4B8163-5E02-046B-E04E-C74F98998DDD}"/>
              </a:ext>
            </a:extLst>
          </p:cNvPr>
          <p:cNvPicPr>
            <a:picLocks noChangeAspect="1"/>
          </p:cNvPicPr>
          <p:nvPr/>
        </p:nvPicPr>
        <p:blipFill>
          <a:blip r:embed="rId2">
            <a:alphaModFix amt="60000"/>
          </a:blip>
          <a:srcRect t="1040" r="-2" b="23959"/>
          <a:stretch/>
        </p:blipFill>
        <p:spPr>
          <a:xfrm>
            <a:off x="20" y="1"/>
            <a:ext cx="12191980" cy="6857999"/>
          </a:xfrm>
          <a:prstGeom prst="rect">
            <a:avLst/>
          </a:prstGeom>
        </p:spPr>
      </p:pic>
      <p:sp useBgFill="1">
        <p:nvSpPr>
          <p:cNvPr id="11" name="Freeform: Shape 10">
            <a:extLst>
              <a:ext uri="{FF2B5EF4-FFF2-40B4-BE49-F238E27FC236}">
                <a16:creationId xmlns:a16="http://schemas.microsoft.com/office/drawing/2014/main" id="{6B3DAACF-D844-4480-94BE-2DE00ABEE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75199" y="726177"/>
            <a:ext cx="5241603" cy="5343721"/>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5805" h="5429563">
                <a:moveTo>
                  <a:pt x="5325805" y="2714782"/>
                </a:moveTo>
                <a:cubicBezTo>
                  <a:pt x="5325805" y="4214114"/>
                  <a:pt x="4110356" y="5429563"/>
                  <a:pt x="2611024" y="5429563"/>
                </a:cubicBezTo>
                <a:lnTo>
                  <a:pt x="1942188" y="5429563"/>
                </a:lnTo>
                <a:lnTo>
                  <a:pt x="668836" y="5429563"/>
                </a:lnTo>
                <a:lnTo>
                  <a:pt x="0" y="5429563"/>
                </a:lnTo>
                <a:lnTo>
                  <a:pt x="0" y="0"/>
                </a:lnTo>
                <a:lnTo>
                  <a:pt x="668836" y="0"/>
                </a:lnTo>
                <a:lnTo>
                  <a:pt x="1942188" y="0"/>
                </a:lnTo>
                <a:lnTo>
                  <a:pt x="2611024" y="0"/>
                </a:lnTo>
                <a:cubicBezTo>
                  <a:pt x="4110356" y="0"/>
                  <a:pt x="5325805" y="1215450"/>
                  <a:pt x="5325805" y="2714782"/>
                </a:cubicBez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588394" y="-234698"/>
            <a:ext cx="9144000" cy="2820573"/>
          </a:xfrm>
        </p:spPr>
        <p:txBody>
          <a:bodyPr>
            <a:normAutofit/>
          </a:bodyPr>
          <a:lstStyle/>
          <a:p>
            <a:pPr algn="ctr"/>
            <a:r>
              <a:rPr lang="en-US" sz="6600" dirty="0"/>
              <a:t>Large Language Models</a:t>
            </a:r>
          </a:p>
        </p:txBody>
      </p:sp>
      <p:sp>
        <p:nvSpPr>
          <p:cNvPr id="3" name="Subtitle 2"/>
          <p:cNvSpPr>
            <a:spLocks noGrp="1"/>
          </p:cNvSpPr>
          <p:nvPr>
            <p:ph type="subTitle" idx="1"/>
          </p:nvPr>
        </p:nvSpPr>
        <p:spPr>
          <a:xfrm>
            <a:off x="4068856" y="3551311"/>
            <a:ext cx="4054288" cy="1069144"/>
          </a:xfrm>
        </p:spPr>
        <p:txBody>
          <a:bodyPr>
            <a:normAutofit fontScale="92500" lnSpcReduction="20000"/>
          </a:bodyPr>
          <a:lstStyle/>
          <a:p>
            <a:pPr algn="ctr"/>
            <a:r>
              <a:rPr lang="en-US" dirty="0"/>
              <a:t>Dr. Bishnu Sarker, Cameron </a:t>
            </a:r>
            <a:r>
              <a:rPr lang="en-US" dirty="0" err="1"/>
              <a:t>Pykiet</a:t>
            </a:r>
            <a:r>
              <a:rPr lang="en-US" dirty="0"/>
              <a:t>, and Jaylin Dyson</a:t>
            </a:r>
          </a:p>
          <a:p>
            <a:pPr algn="ctr"/>
            <a:r>
              <a:rPr lang="en-US" dirty="0"/>
              <a:t>Meharry SACS</a:t>
            </a:r>
          </a:p>
        </p:txBody>
      </p:sp>
      <p:pic>
        <p:nvPicPr>
          <p:cNvPr id="10" name="Picture 9" descr="A yellow and purple logo&#10;&#10;Description automatically generated">
            <a:extLst>
              <a:ext uri="{FF2B5EF4-FFF2-40B4-BE49-F238E27FC236}">
                <a16:creationId xmlns:a16="http://schemas.microsoft.com/office/drawing/2014/main" id="{4F6DC2E7-59B9-019D-ECDF-D89D53262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070" y="5108172"/>
            <a:ext cx="1609859" cy="1609859"/>
          </a:xfrm>
          <a:prstGeom prst="rect">
            <a:avLst/>
          </a:prstGeom>
        </p:spPr>
      </p:pic>
      <p:pic>
        <p:nvPicPr>
          <p:cNvPr id="13" name="Picture 12" descr="South Dakota State University Homepage ...">
            <a:extLst>
              <a:ext uri="{FF2B5EF4-FFF2-40B4-BE49-F238E27FC236}">
                <a16:creationId xmlns:a16="http://schemas.microsoft.com/office/drawing/2014/main" id="{430A2F3A-7492-79AF-9A90-7CC72CB86AB6}"/>
              </a:ext>
            </a:extLst>
          </p:cNvPr>
          <p:cNvPicPr>
            <a:picLocks noChangeAspect="1"/>
          </p:cNvPicPr>
          <p:nvPr/>
        </p:nvPicPr>
        <p:blipFill>
          <a:blip r:embed="rId4"/>
          <a:stretch>
            <a:fillRect/>
          </a:stretch>
        </p:blipFill>
        <p:spPr>
          <a:xfrm>
            <a:off x="671828" y="5139099"/>
            <a:ext cx="3943350" cy="1162050"/>
          </a:xfrm>
          <a:prstGeom prst="rect">
            <a:avLst/>
          </a:prstGeom>
        </p:spPr>
      </p:pic>
      <p:pic>
        <p:nvPicPr>
          <p:cNvPr id="8" name="Picture 7" descr="NSF - National Science Foundation">
            <a:extLst>
              <a:ext uri="{FF2B5EF4-FFF2-40B4-BE49-F238E27FC236}">
                <a16:creationId xmlns:a16="http://schemas.microsoft.com/office/drawing/2014/main" id="{D18C99BA-9BFE-BD61-CAAC-F0640D313874}"/>
              </a:ext>
            </a:extLst>
          </p:cNvPr>
          <p:cNvPicPr>
            <a:picLocks noChangeAspect="1"/>
          </p:cNvPicPr>
          <p:nvPr/>
        </p:nvPicPr>
        <p:blipFill>
          <a:blip r:embed="rId5"/>
          <a:stretch>
            <a:fillRect/>
          </a:stretch>
        </p:blipFill>
        <p:spPr>
          <a:xfrm>
            <a:off x="7787542" y="5130577"/>
            <a:ext cx="2743198" cy="1179094"/>
          </a:xfrm>
          <a:prstGeom prst="rect">
            <a:avLst/>
          </a:prstGeom>
        </p:spPr>
      </p:pic>
      <p:pic>
        <p:nvPicPr>
          <p:cNvPr id="6" name="Picture 5" descr="NSF - National Science Foundation">
            <a:extLst>
              <a:ext uri="{FF2B5EF4-FFF2-40B4-BE49-F238E27FC236}">
                <a16:creationId xmlns:a16="http://schemas.microsoft.com/office/drawing/2014/main" id="{3C6F9A4F-6596-FFC5-C468-BC43DAEB2D2D}"/>
              </a:ext>
            </a:extLst>
          </p:cNvPr>
          <p:cNvPicPr>
            <a:picLocks noChangeAspect="1"/>
          </p:cNvPicPr>
          <p:nvPr/>
        </p:nvPicPr>
        <p:blipFill>
          <a:blip r:embed="rId5"/>
          <a:stretch>
            <a:fillRect/>
          </a:stretch>
        </p:blipFill>
        <p:spPr>
          <a:xfrm>
            <a:off x="7787542" y="5139099"/>
            <a:ext cx="2743198" cy="117909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FA-2D8C-E553-829C-FAA8D7C5E63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FEEBBD5-7C1F-02C0-224B-376BEABDE8CB}"/>
              </a:ext>
            </a:extLst>
          </p:cNvPr>
          <p:cNvSpPr/>
          <p:nvPr/>
        </p:nvSpPr>
        <p:spPr>
          <a:xfrm>
            <a:off x="1276404" y="231820"/>
            <a:ext cx="9277982" cy="15397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9" name="Rectangle: Rounded Corners 10">
            <a:extLst>
              <a:ext uri="{FF2B5EF4-FFF2-40B4-BE49-F238E27FC236}">
                <a16:creationId xmlns:a16="http://schemas.microsoft.com/office/drawing/2014/main" id="{3A33CD64-C281-E5DD-DD0E-24B4B791FB54}"/>
              </a:ext>
            </a:extLst>
          </p:cNvPr>
          <p:cNvSpPr/>
          <p:nvPr/>
        </p:nvSpPr>
        <p:spPr>
          <a:xfrm>
            <a:off x="5009804" y="680107"/>
            <a:ext cx="1982756"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0" name="Rectangle: Rounded Corners 11">
            <a:extLst>
              <a:ext uri="{FF2B5EF4-FFF2-40B4-BE49-F238E27FC236}">
                <a16:creationId xmlns:a16="http://schemas.microsoft.com/office/drawing/2014/main" id="{E3668308-D04F-C5A0-001D-50D304D18096}"/>
              </a:ext>
            </a:extLst>
          </p:cNvPr>
          <p:cNvSpPr/>
          <p:nvPr/>
        </p:nvSpPr>
        <p:spPr>
          <a:xfrm>
            <a:off x="8287484" y="603561"/>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12" name="Rectangle: Rounded Corners 12">
            <a:extLst>
              <a:ext uri="{FF2B5EF4-FFF2-40B4-BE49-F238E27FC236}">
                <a16:creationId xmlns:a16="http://schemas.microsoft.com/office/drawing/2014/main" id="{0BD399F6-842F-26C4-854F-8815A917A667}"/>
              </a:ext>
            </a:extLst>
          </p:cNvPr>
          <p:cNvSpPr/>
          <p:nvPr/>
        </p:nvSpPr>
        <p:spPr>
          <a:xfrm>
            <a:off x="1276404" y="689713"/>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13" name="TextBox 14">
            <a:extLst>
              <a:ext uri="{FF2B5EF4-FFF2-40B4-BE49-F238E27FC236}">
                <a16:creationId xmlns:a16="http://schemas.microsoft.com/office/drawing/2014/main" id="{B55FEF34-3627-035B-ADC6-25FC429D4D30}"/>
              </a:ext>
            </a:extLst>
          </p:cNvPr>
          <p:cNvSpPr txBox="1"/>
          <p:nvPr/>
        </p:nvSpPr>
        <p:spPr>
          <a:xfrm>
            <a:off x="3796747" y="231820"/>
            <a:ext cx="440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14" name="TextBox 18">
            <a:extLst>
              <a:ext uri="{FF2B5EF4-FFF2-40B4-BE49-F238E27FC236}">
                <a16:creationId xmlns:a16="http://schemas.microsoft.com/office/drawing/2014/main" id="{EE6BCF34-3B48-2483-E2FB-7F64D6AD5EF5}"/>
              </a:ext>
            </a:extLst>
          </p:cNvPr>
          <p:cNvSpPr txBox="1"/>
          <p:nvPr/>
        </p:nvSpPr>
        <p:spPr>
          <a:xfrm>
            <a:off x="344114" y="867971"/>
            <a:ext cx="81775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15" name="TextBox 19">
            <a:extLst>
              <a:ext uri="{FF2B5EF4-FFF2-40B4-BE49-F238E27FC236}">
                <a16:creationId xmlns:a16="http://schemas.microsoft.com/office/drawing/2014/main" id="{B0129D53-5811-A051-0F6A-97AE7ECA446F}"/>
              </a:ext>
            </a:extLst>
          </p:cNvPr>
          <p:cNvSpPr txBox="1"/>
          <p:nvPr/>
        </p:nvSpPr>
        <p:spPr>
          <a:xfrm>
            <a:off x="3460592" y="1000670"/>
            <a:ext cx="14327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16" name="TextBox 21">
            <a:extLst>
              <a:ext uri="{FF2B5EF4-FFF2-40B4-BE49-F238E27FC236}">
                <a16:creationId xmlns:a16="http://schemas.microsoft.com/office/drawing/2014/main" id="{77F8041E-D0A4-AA2A-80B3-7C1041FB79C2}"/>
              </a:ext>
            </a:extLst>
          </p:cNvPr>
          <p:cNvSpPr txBox="1"/>
          <p:nvPr/>
        </p:nvSpPr>
        <p:spPr>
          <a:xfrm>
            <a:off x="6956477" y="963564"/>
            <a:ext cx="133100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17" name="TextBox 22">
            <a:extLst>
              <a:ext uri="{FF2B5EF4-FFF2-40B4-BE49-F238E27FC236}">
                <a16:creationId xmlns:a16="http://schemas.microsoft.com/office/drawing/2014/main" id="{459465A8-DE0C-1715-A676-2DA826CAE0C1}"/>
              </a:ext>
            </a:extLst>
          </p:cNvPr>
          <p:cNvSpPr txBox="1"/>
          <p:nvPr/>
        </p:nvSpPr>
        <p:spPr>
          <a:xfrm>
            <a:off x="10562115" y="944915"/>
            <a:ext cx="1342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18" name="Straight Arrow Connector 17">
            <a:extLst>
              <a:ext uri="{FF2B5EF4-FFF2-40B4-BE49-F238E27FC236}">
                <a16:creationId xmlns:a16="http://schemas.microsoft.com/office/drawing/2014/main" id="{72D27641-168B-E487-FE6F-D017A97B4C77}"/>
              </a:ext>
            </a:extLst>
          </p:cNvPr>
          <p:cNvCxnSpPr>
            <a:cxnSpLocks/>
          </p:cNvCxnSpPr>
          <p:nvPr/>
        </p:nvCxnSpPr>
        <p:spPr>
          <a:xfrm>
            <a:off x="346975" y="1951663"/>
            <a:ext cx="1078590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237A827-250B-57D0-9403-5BF94E8FE095}"/>
              </a:ext>
            </a:extLst>
          </p:cNvPr>
          <p:cNvSpPr txBox="1"/>
          <p:nvPr/>
        </p:nvSpPr>
        <p:spPr>
          <a:xfrm>
            <a:off x="267501" y="2097505"/>
            <a:ext cx="42514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elix Titling"/>
              </a:rPr>
              <a:t>Transformer Block  OVERVIEW: </a:t>
            </a:r>
          </a:p>
          <a:p>
            <a:endParaRPr lang="en-US">
              <a:latin typeface="Felix Titling"/>
            </a:endParaRPr>
          </a:p>
        </p:txBody>
      </p:sp>
      <p:sp>
        <p:nvSpPr>
          <p:cNvPr id="513" name="Rectangle 512">
            <a:extLst>
              <a:ext uri="{FF2B5EF4-FFF2-40B4-BE49-F238E27FC236}">
                <a16:creationId xmlns:a16="http://schemas.microsoft.com/office/drawing/2014/main" id="{02E761BC-956D-9313-3338-AF823E76B01F}"/>
              </a:ext>
            </a:extLst>
          </p:cNvPr>
          <p:cNvSpPr/>
          <p:nvPr/>
        </p:nvSpPr>
        <p:spPr>
          <a:xfrm>
            <a:off x="4897581" y="-2772"/>
            <a:ext cx="3311699" cy="1795551"/>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16E28B-1B4E-F532-0ADB-E9841E6E12D8}"/>
              </a:ext>
            </a:extLst>
          </p:cNvPr>
          <p:cNvSpPr/>
          <p:nvPr/>
        </p:nvSpPr>
        <p:spPr>
          <a:xfrm>
            <a:off x="3880073" y="3598638"/>
            <a:ext cx="1466498" cy="1520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LayerNorm</a:t>
            </a:r>
          </a:p>
        </p:txBody>
      </p:sp>
      <p:sp>
        <p:nvSpPr>
          <p:cNvPr id="34" name="Rectangle 33">
            <a:extLst>
              <a:ext uri="{FF2B5EF4-FFF2-40B4-BE49-F238E27FC236}">
                <a16:creationId xmlns:a16="http://schemas.microsoft.com/office/drawing/2014/main" id="{EE531F26-8BE5-38CE-2CB6-D8D1FDFDBD4E}"/>
              </a:ext>
            </a:extLst>
          </p:cNvPr>
          <p:cNvSpPr/>
          <p:nvPr/>
        </p:nvSpPr>
        <p:spPr>
          <a:xfrm>
            <a:off x="10385182" y="3610435"/>
            <a:ext cx="1021388" cy="1519257"/>
          </a:xfrm>
          <a:prstGeom prst="rect">
            <a:avLst/>
          </a:prstGeom>
          <a:solidFill>
            <a:schemeClr val="accent1">
              <a:lumMod val="40000"/>
              <a:lumOff val="60000"/>
            </a:schemeClr>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 name="TextBox 1">
            <a:extLst>
              <a:ext uri="{FF2B5EF4-FFF2-40B4-BE49-F238E27FC236}">
                <a16:creationId xmlns:a16="http://schemas.microsoft.com/office/drawing/2014/main" id="{8185CAF7-94AD-6AAD-B4A3-66BF791DF01A}"/>
              </a:ext>
            </a:extLst>
          </p:cNvPr>
          <p:cNvSpPr txBox="1"/>
          <p:nvPr/>
        </p:nvSpPr>
        <p:spPr>
          <a:xfrm>
            <a:off x="93038" y="3041362"/>
            <a:ext cx="461665" cy="2255536"/>
          </a:xfrm>
          <a:prstGeom prst="rect">
            <a:avLst/>
          </a:prstGeom>
          <a:noFill/>
        </p:spPr>
        <p:txBody>
          <a:bodyPr vert="vert270" wrap="square" rtlCol="0">
            <a:spAutoFit/>
          </a:bodyPr>
          <a:lstStyle/>
          <a:p>
            <a:pPr>
              <a:spcAft>
                <a:spcPts val="1800"/>
              </a:spcAft>
            </a:pPr>
            <a:r>
              <a:rPr lang="en-US" b="1" i="0">
                <a:solidFill>
                  <a:srgbClr val="3D3B49"/>
                </a:solidFill>
                <a:effectLst/>
                <a:latin typeface="+mj-lt"/>
              </a:rPr>
              <a:t>Dimensionality</a:t>
            </a:r>
          </a:p>
        </p:txBody>
      </p:sp>
      <p:cxnSp>
        <p:nvCxnSpPr>
          <p:cNvPr id="21" name="Straight Arrow Connector 20">
            <a:extLst>
              <a:ext uri="{FF2B5EF4-FFF2-40B4-BE49-F238E27FC236}">
                <a16:creationId xmlns:a16="http://schemas.microsoft.com/office/drawing/2014/main" id="{DD7E1F14-4A90-6B42-D81E-68E53873CC73}"/>
              </a:ext>
            </a:extLst>
          </p:cNvPr>
          <p:cNvCxnSpPr/>
          <p:nvPr/>
        </p:nvCxnSpPr>
        <p:spPr>
          <a:xfrm>
            <a:off x="551046" y="3050040"/>
            <a:ext cx="0" cy="233034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54" name="Slide Zoom 53">
                <a:extLst>
                  <a:ext uri="{FF2B5EF4-FFF2-40B4-BE49-F238E27FC236}">
                    <a16:creationId xmlns:a16="http://schemas.microsoft.com/office/drawing/2014/main" id="{1CAA0885-B262-F8BA-09C4-95186CA00143}"/>
                  </a:ext>
                </a:extLst>
              </p:cNvPr>
              <p:cNvGraphicFramePr>
                <a:graphicFrameLocks noChangeAspect="1"/>
              </p:cNvGraphicFramePr>
              <p:nvPr>
                <p:extLst>
                  <p:ext uri="{D42A27DB-BD31-4B8C-83A1-F6EECF244321}">
                    <p14:modId xmlns:p14="http://schemas.microsoft.com/office/powerpoint/2010/main" val="2747865268"/>
                  </p:ext>
                </p:extLst>
              </p:nvPr>
            </p:nvGraphicFramePr>
            <p:xfrm>
              <a:off x="625793" y="3586550"/>
              <a:ext cx="1443625" cy="1558663"/>
            </p:xfrm>
            <a:graphic>
              <a:graphicData uri="http://schemas.microsoft.com/office/powerpoint/2016/slidezoom">
                <pslz:sldZm>
                  <pslz:sldZmObj sldId="291" cId="1199813077">
                    <pslz:zmPr id="{960D61B5-771E-412C-9C7F-74254EEB35F9}"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443625" cy="1558663"/>
                        </a:xfrm>
                        <a:prstGeom prst="rect">
                          <a:avLst/>
                        </a:prstGeom>
                        <a:ln w="3175">
                          <a:solidFill>
                            <a:prstClr val="ltGray"/>
                          </a:solidFill>
                        </a:ln>
                      </p166:spPr>
                    </pslz:zmPr>
                  </pslz:sldZmObj>
                </pslz:sldZm>
              </a:graphicData>
            </a:graphic>
          </p:graphicFrame>
        </mc:Choice>
        <mc:Fallback xmlns="">
          <p:pic>
            <p:nvPicPr>
              <p:cNvPr id="54" name="Slide Zoom 53">
                <a:hlinkClick r:id="rId4" action="ppaction://hlinksldjump"/>
                <a:extLst>
                  <a:ext uri="{FF2B5EF4-FFF2-40B4-BE49-F238E27FC236}">
                    <a16:creationId xmlns:a16="http://schemas.microsoft.com/office/drawing/2014/main" id="{1CAA0885-B262-F8BA-09C4-95186CA0014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25793" y="3586550"/>
                <a:ext cx="1443625" cy="1558663"/>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6" name="Section Zoom 55">
                <a:extLst>
                  <a:ext uri="{FF2B5EF4-FFF2-40B4-BE49-F238E27FC236}">
                    <a16:creationId xmlns:a16="http://schemas.microsoft.com/office/drawing/2014/main" id="{B96C794D-EAD3-A3D0-5549-57CC5E3F00D0}"/>
                  </a:ext>
                </a:extLst>
              </p:cNvPr>
              <p:cNvGraphicFramePr>
                <a:graphicFrameLocks noChangeAspect="1"/>
              </p:cNvGraphicFramePr>
              <p:nvPr>
                <p:extLst>
                  <p:ext uri="{D42A27DB-BD31-4B8C-83A1-F6EECF244321}">
                    <p14:modId xmlns:p14="http://schemas.microsoft.com/office/powerpoint/2010/main" val="754041657"/>
                  </p:ext>
                </p:extLst>
              </p:nvPr>
            </p:nvGraphicFramePr>
            <p:xfrm>
              <a:off x="2218004" y="3594915"/>
              <a:ext cx="1476123" cy="1534777"/>
            </p:xfrm>
            <a:graphic>
              <a:graphicData uri="http://schemas.microsoft.com/office/powerpoint/2016/sectionzoom">
                <psez:sectionZm>
                  <psez:sectionZmObj sectionId="{79FA5669-DE10-463D-9D59-93862C902227}">
                    <psez:zmPr id="{7D6CE79D-BFD2-4A59-BED3-242FB24B81F2}"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476123" cy="1534777"/>
                        </a:xfrm>
                        <a:prstGeom prst="rect">
                          <a:avLst/>
                        </a:prstGeom>
                        <a:ln w="3175">
                          <a:solidFill>
                            <a:prstClr val="ltGray"/>
                          </a:solidFill>
                        </a:ln>
                      </p166:spPr>
                    </psez:zmPr>
                  </psez:sectionZmObj>
                </psez:sectionZm>
              </a:graphicData>
            </a:graphic>
          </p:graphicFrame>
        </mc:Choice>
        <mc:Fallback xmlns="">
          <p:pic>
            <p:nvPicPr>
              <p:cNvPr id="56" name="Section Zoom 55">
                <a:hlinkClick r:id="rId7" action="ppaction://hlinksldjump"/>
                <a:extLst>
                  <a:ext uri="{FF2B5EF4-FFF2-40B4-BE49-F238E27FC236}">
                    <a16:creationId xmlns:a16="http://schemas.microsoft.com/office/drawing/2014/main" id="{B96C794D-EAD3-A3D0-5549-57CC5E3F00D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218004" y="3594915"/>
                <a:ext cx="1476123" cy="15347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15722942-9187-4F6A-E174-FBA295928C34}"/>
                  </a:ext>
                </a:extLst>
              </p:cNvPr>
              <p:cNvGraphicFramePr>
                <a:graphicFrameLocks noChangeAspect="1"/>
              </p:cNvGraphicFramePr>
              <p:nvPr>
                <p:extLst>
                  <p:ext uri="{D42A27DB-BD31-4B8C-83A1-F6EECF244321}">
                    <p14:modId xmlns:p14="http://schemas.microsoft.com/office/powerpoint/2010/main" val="3111394203"/>
                  </p:ext>
                </p:extLst>
              </p:nvPr>
            </p:nvGraphicFramePr>
            <p:xfrm>
              <a:off x="5395089" y="3550823"/>
              <a:ext cx="1174751" cy="1558663"/>
            </p:xfrm>
            <a:graphic>
              <a:graphicData uri="http://schemas.microsoft.com/office/powerpoint/2016/slidezoom">
                <pslz:sldZm>
                  <pslz:sldZmObj sldId="292" cId="1605763384">
                    <pslz:zmPr id="{E3E1E475-F6BB-4716-8A78-4B36112AE50F}"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174751" cy="1558663"/>
                        </a:xfrm>
                        <a:prstGeom prst="rect">
                          <a:avLst/>
                        </a:prstGeom>
                        <a:ln w="3175">
                          <a:solidFill>
                            <a:prstClr val="ltGray"/>
                          </a:solidFill>
                        </a:ln>
                      </p166:spPr>
                    </pslz:zmPr>
                  </pslz:sldZmObj>
                </pslz:sldZm>
              </a:graphicData>
            </a:graphic>
          </p:graphicFrame>
        </mc:Choice>
        <mc:Fallback>
          <p:pic>
            <p:nvPicPr>
              <p:cNvPr id="58" name="Slide Zoom 57">
                <a:hlinkClick r:id="rId10" action="ppaction://hlinksldjump"/>
                <a:extLst>
                  <a:ext uri="{FF2B5EF4-FFF2-40B4-BE49-F238E27FC236}">
                    <a16:creationId xmlns:a16="http://schemas.microsoft.com/office/drawing/2014/main" id="{15722942-9187-4F6A-E174-FBA295928C34}"/>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395089" y="3550823"/>
                <a:ext cx="1174751" cy="1558663"/>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779C3B57-3516-3703-7EC4-1146E9521952}"/>
                  </a:ext>
                </a:extLst>
              </p:cNvPr>
              <p:cNvGraphicFramePr>
                <a:graphicFrameLocks noChangeAspect="1"/>
              </p:cNvGraphicFramePr>
              <p:nvPr>
                <p:extLst>
                  <p:ext uri="{D42A27DB-BD31-4B8C-83A1-F6EECF244321}">
                    <p14:modId xmlns:p14="http://schemas.microsoft.com/office/powerpoint/2010/main" val="2305466859"/>
                  </p:ext>
                </p:extLst>
              </p:nvPr>
            </p:nvGraphicFramePr>
            <p:xfrm>
              <a:off x="6566184" y="2531323"/>
              <a:ext cx="3693640" cy="3281181"/>
            </p:xfrm>
            <a:graphic>
              <a:graphicData uri="http://schemas.microsoft.com/office/powerpoint/2016/sectionzoom">
                <psez:sectionZm>
                  <psez:sectionZmObj sectionId="{DE181BE8-B49C-4DBE-A227-540236E2D9D2}">
                    <psez:zmPr id="{699414A3-D47E-4F4D-B9E1-BA12F8438DB2}"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3693640" cy="3281181"/>
                        </a:xfrm>
                        <a:prstGeom prst="rect">
                          <a:avLst/>
                        </a:prstGeom>
                        <a:ln w="3175">
                          <a:solidFill>
                            <a:prstClr val="ltGray"/>
                          </a:solidFill>
                        </a:ln>
                      </p166:spPr>
                    </psez:zmPr>
                  </psez:sectionZmObj>
                </psez:sectionZm>
              </a:graphicData>
            </a:graphic>
          </p:graphicFrame>
        </mc:Choice>
        <mc:Fallback xmlns="">
          <p:pic>
            <p:nvPicPr>
              <p:cNvPr id="26" name="Section Zoom 25">
                <a:hlinkClick r:id="rId12" action="ppaction://hlinksldjump"/>
                <a:extLst>
                  <a:ext uri="{FF2B5EF4-FFF2-40B4-BE49-F238E27FC236}">
                    <a16:creationId xmlns:a16="http://schemas.microsoft.com/office/drawing/2014/main" id="{779C3B57-3516-3703-7EC4-1146E9521952}"/>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566184" y="2531323"/>
                <a:ext cx="3693640" cy="3281181"/>
              </a:xfrm>
              <a:prstGeom prst="rect">
                <a:avLst/>
              </a:prstGeom>
              <a:ln w="3175">
                <a:solidFill>
                  <a:prstClr val="ltGray"/>
                </a:solidFill>
              </a:ln>
            </p:spPr>
          </p:pic>
        </mc:Fallback>
      </mc:AlternateContent>
    </p:spTree>
    <p:extLst>
      <p:ext uri="{BB962C8B-B14F-4D97-AF65-F5344CB8AC3E}">
        <p14:creationId xmlns:p14="http://schemas.microsoft.com/office/powerpoint/2010/main" val="1666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wheel(1)">
                                      <p:cBhvr>
                                        <p:cTn id="7" dur="1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AC2C-1631-CFB5-F7DB-8616FF591555}"/>
              </a:ext>
            </a:extLst>
          </p:cNvPr>
          <p:cNvSpPr>
            <a:spLocks noGrp="1"/>
          </p:cNvSpPr>
          <p:nvPr>
            <p:ph type="title"/>
          </p:nvPr>
        </p:nvSpPr>
        <p:spPr/>
        <p:txBody>
          <a:bodyPr>
            <a:normAutofit fontScale="90000"/>
          </a:bodyPr>
          <a:lstStyle/>
          <a:p>
            <a:r>
              <a:rPr lang="en-US"/>
              <a:t>LayerNorm</a:t>
            </a:r>
            <a:br>
              <a:rPr lang="en-US"/>
            </a:br>
            <a:endParaRPr lang="en-US"/>
          </a:p>
        </p:txBody>
      </p:sp>
      <p:sp>
        <p:nvSpPr>
          <p:cNvPr id="3" name="Content Placeholder 2">
            <a:extLst>
              <a:ext uri="{FF2B5EF4-FFF2-40B4-BE49-F238E27FC236}">
                <a16:creationId xmlns:a16="http://schemas.microsoft.com/office/drawing/2014/main" id="{E043B527-297C-7A95-1D8A-22DB340468DA}"/>
              </a:ext>
            </a:extLst>
          </p:cNvPr>
          <p:cNvSpPr>
            <a:spLocks noGrp="1"/>
          </p:cNvSpPr>
          <p:nvPr>
            <p:ph idx="1"/>
          </p:nvPr>
        </p:nvSpPr>
        <p:spPr>
          <a:xfrm>
            <a:off x="649514" y="1371599"/>
            <a:ext cx="10515600" cy="4114801"/>
          </a:xfrm>
        </p:spPr>
        <p:txBody>
          <a:bodyPr>
            <a:normAutofit/>
          </a:bodyPr>
          <a:lstStyle/>
          <a:p>
            <a:pPr marL="0" indent="0">
              <a:buNone/>
            </a:pPr>
            <a:r>
              <a:rPr lang="en-US" b="1">
                <a:latin typeface="Aptos Narrow" panose="020B0004020202020204" pitchFamily="34" charset="0"/>
                <a:cs typeface="Times New Roman" panose="02020603050405020304" pitchFamily="18" charset="0"/>
              </a:rPr>
              <a:t>      </a:t>
            </a:r>
            <a:r>
              <a:rPr lang="en-US" b="1" u="sng">
                <a:latin typeface="Aptos Narrow" panose="020B0004020202020204" pitchFamily="34" charset="0"/>
                <a:cs typeface="Times New Roman" panose="02020603050405020304" pitchFamily="18" charset="0"/>
              </a:rPr>
              <a:t>Layer normalization takes the outputs (or activations) of a layer and:</a:t>
            </a:r>
          </a:p>
          <a:p>
            <a:pPr lvl="1">
              <a:buFont typeface="+mj-lt"/>
              <a:buAutoNum type="arabicPeriod"/>
            </a:pPr>
            <a:r>
              <a:rPr lang="en-US" sz="2000">
                <a:latin typeface="Aptos Narrow" panose="020B0004020202020204" pitchFamily="34" charset="0"/>
                <a:cs typeface="Times New Roman" panose="02020603050405020304" pitchFamily="18" charset="0"/>
              </a:rPr>
              <a:t>Finds the average (mean) </a:t>
            </a:r>
          </a:p>
          <a:p>
            <a:pPr lvl="1">
              <a:buFont typeface="+mj-lt"/>
              <a:buAutoNum type="arabicPeriod"/>
            </a:pPr>
            <a:r>
              <a:rPr lang="en-US" sz="2000">
                <a:latin typeface="Aptos Narrow" panose="020B0004020202020204" pitchFamily="34" charset="0"/>
                <a:cs typeface="Times New Roman" panose="02020603050405020304" pitchFamily="18" charset="0"/>
              </a:rPr>
              <a:t>Calculates how far the numbers are spread out (variance)</a:t>
            </a:r>
          </a:p>
          <a:p>
            <a:pPr lvl="1">
              <a:buFont typeface="+mj-lt"/>
              <a:buAutoNum type="arabicPeriod"/>
            </a:pPr>
            <a:r>
              <a:rPr lang="en-US" sz="2000">
                <a:latin typeface="Aptos Narrow" panose="020B0004020202020204" pitchFamily="34" charset="0"/>
                <a:cs typeface="Times New Roman" panose="02020603050405020304" pitchFamily="18" charset="0"/>
              </a:rPr>
              <a:t>Adjust the numbers to fit into a standard range (mean = 0, variance = 1). This makes data uniform.</a:t>
            </a:r>
          </a:p>
          <a:p>
            <a:pPr marL="274320" lvl="1" indent="0">
              <a:buNone/>
            </a:pPr>
            <a:endParaRPr lang="en-US" sz="2000">
              <a:latin typeface="Aptos Narrow" panose="020B0004020202020204" pitchFamily="34" charset="0"/>
              <a:cs typeface="Times New Roman" panose="02020603050405020304" pitchFamily="18" charset="0"/>
            </a:endParaRPr>
          </a:p>
          <a:p>
            <a:pPr marL="274320" lvl="1" indent="0">
              <a:buNone/>
            </a:pPr>
            <a:r>
              <a:rPr lang="en-US" b="1" u="sng">
                <a:latin typeface="Aptos Narrow" panose="020B0004020202020204" pitchFamily="34" charset="0"/>
                <a:cs typeface="Times New Roman" panose="02020603050405020304" pitchFamily="18" charset="0"/>
              </a:rPr>
              <a:t>Layer normalization includes two extra ingredients:</a:t>
            </a:r>
          </a:p>
          <a:p>
            <a:pPr lvl="1">
              <a:buFont typeface="Arial" panose="020B0604020202020204" pitchFamily="34" charset="0"/>
              <a:buChar char="•"/>
            </a:pPr>
            <a:r>
              <a:rPr lang="en-US" sz="2000" b="1">
                <a:latin typeface="Aptos Narrow" panose="020B0004020202020204" pitchFamily="34" charset="0"/>
                <a:cs typeface="Times New Roman" panose="02020603050405020304" pitchFamily="18" charset="0"/>
              </a:rPr>
              <a:t>Scale (γ)</a:t>
            </a:r>
            <a:r>
              <a:rPr lang="en-US" sz="2000">
                <a:latin typeface="Aptos Narrow" panose="020B0004020202020204" pitchFamily="34" charset="0"/>
                <a:cs typeface="Times New Roman" panose="02020603050405020304" pitchFamily="18" charset="0"/>
              </a:rPr>
              <a:t>: This allows the network to adjust how "big" the numbers should be after normalization.</a:t>
            </a:r>
          </a:p>
          <a:p>
            <a:pPr lvl="1">
              <a:buFont typeface="Arial" panose="020B0604020202020204" pitchFamily="34" charset="0"/>
              <a:buChar char="•"/>
            </a:pPr>
            <a:r>
              <a:rPr lang="en-US" sz="2000" b="1">
                <a:latin typeface="Aptos Narrow" panose="020B0004020202020204" pitchFamily="34" charset="0"/>
                <a:cs typeface="Times New Roman" panose="02020603050405020304" pitchFamily="18" charset="0"/>
              </a:rPr>
              <a:t>Shift (β)</a:t>
            </a:r>
            <a:r>
              <a:rPr lang="en-US" sz="2000">
                <a:latin typeface="Aptos Narrow" panose="020B0004020202020204" pitchFamily="34" charset="0"/>
                <a:cs typeface="Times New Roman" panose="02020603050405020304" pitchFamily="18" charset="0"/>
              </a:rPr>
              <a:t>: This lets the network tweak where the numbers are centered.</a:t>
            </a:r>
          </a:p>
          <a:p>
            <a:endParaRPr lang="en-US"/>
          </a:p>
        </p:txBody>
      </p:sp>
      <p:sp>
        <p:nvSpPr>
          <p:cNvPr id="4" name="TextBox 3">
            <a:extLst>
              <a:ext uri="{FF2B5EF4-FFF2-40B4-BE49-F238E27FC236}">
                <a16:creationId xmlns:a16="http://schemas.microsoft.com/office/drawing/2014/main" id="{56004057-039A-D46E-4316-C63F5C5FDA35}"/>
              </a:ext>
            </a:extLst>
          </p:cNvPr>
          <p:cNvSpPr txBox="1"/>
          <p:nvPr/>
        </p:nvSpPr>
        <p:spPr>
          <a:xfrm>
            <a:off x="1026886" y="1371599"/>
            <a:ext cx="9216572" cy="4005199"/>
          </a:xfrm>
          <a:prstGeom prst="rect">
            <a:avLst/>
          </a:prstGeom>
          <a:noFill/>
        </p:spPr>
        <p:txBody>
          <a:bodyPr wrap="square" rtlCol="0">
            <a:spAutoFit/>
          </a:bodyPr>
          <a:lstStyle/>
          <a:p>
            <a:r>
              <a:rPr lang="en-US" sz="2000" u="sng"/>
              <a:t>Why is Layer Normalization Important?</a:t>
            </a:r>
          </a:p>
          <a:p>
            <a:endParaRPr lang="en-US" sz="2000"/>
          </a:p>
          <a:p>
            <a:pPr marL="342900" indent="-342900">
              <a:buFont typeface="Arial" panose="020B0604020202020204" pitchFamily="34" charset="0"/>
              <a:buChar char="•"/>
            </a:pPr>
            <a:r>
              <a:rPr lang="en-US" sz="2000" b="1"/>
              <a:t>Helps the network learn faster</a:t>
            </a:r>
            <a:r>
              <a:rPr lang="en-US" sz="2000"/>
              <a:t>: When the numbers are more consistent, the network doesn’t get confused by very big or very small values. It can focus on learning patterns in the data instead of struggling with the math.</a:t>
            </a:r>
          </a:p>
          <a:p>
            <a:pPr marL="342900" indent="-342900">
              <a:buFont typeface="Arial" panose="020B0604020202020204" pitchFamily="34" charset="0"/>
              <a:buChar char="•"/>
            </a:pPr>
            <a:r>
              <a:rPr lang="en-US" sz="2000" b="1"/>
              <a:t>Improves stability:</a:t>
            </a:r>
            <a:r>
              <a:rPr lang="en-US" sz="2000"/>
              <a:t> Big or small numbers can make the training process unstable (like burning or undercooking cookies). Layer normalization keeps things under control.</a:t>
            </a:r>
          </a:p>
          <a:p>
            <a:pPr marL="342900" indent="-342900">
              <a:lnSpc>
                <a:spcPct val="200000"/>
              </a:lnSpc>
              <a:buFont typeface="Arial" panose="020B0604020202020204" pitchFamily="34" charset="0"/>
              <a:buChar char="•"/>
            </a:pPr>
            <a:r>
              <a:rPr lang="en-US" sz="2000" b="1"/>
              <a:t>Works with any batch size</a:t>
            </a:r>
            <a:r>
              <a:rPr lang="en-US" sz="2000"/>
              <a:t>: Unlike some other methods (like batch normalization), this doesn’t depend on how many examples you feed into the network at once. So it’s great when you’re working with small batches of data or even single inputs.</a:t>
            </a:r>
          </a:p>
        </p:txBody>
      </p:sp>
    </p:spTree>
    <p:extLst>
      <p:ext uri="{BB962C8B-B14F-4D97-AF65-F5344CB8AC3E}">
        <p14:creationId xmlns:p14="http://schemas.microsoft.com/office/powerpoint/2010/main" val="11998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AC2C-1631-CFB5-F7DB-8616FF591555}"/>
              </a:ext>
            </a:extLst>
          </p:cNvPr>
          <p:cNvSpPr>
            <a:spLocks noGrp="1"/>
          </p:cNvSpPr>
          <p:nvPr>
            <p:ph type="title"/>
          </p:nvPr>
        </p:nvSpPr>
        <p:spPr/>
        <p:txBody>
          <a:bodyPr>
            <a:normAutofit fontScale="90000"/>
          </a:bodyPr>
          <a:lstStyle/>
          <a:p>
            <a:r>
              <a:rPr lang="en-US"/>
              <a:t>LayerNorm</a:t>
            </a:r>
            <a:br>
              <a:rPr lang="en-US"/>
            </a:br>
            <a:endParaRPr lang="en-US"/>
          </a:p>
        </p:txBody>
      </p:sp>
      <p:sp>
        <p:nvSpPr>
          <p:cNvPr id="3" name="Content Placeholder 2">
            <a:extLst>
              <a:ext uri="{FF2B5EF4-FFF2-40B4-BE49-F238E27FC236}">
                <a16:creationId xmlns:a16="http://schemas.microsoft.com/office/drawing/2014/main" id="{E043B527-297C-7A95-1D8A-22DB340468DA}"/>
              </a:ext>
            </a:extLst>
          </p:cNvPr>
          <p:cNvSpPr>
            <a:spLocks noGrp="1"/>
          </p:cNvSpPr>
          <p:nvPr>
            <p:ph idx="1"/>
          </p:nvPr>
        </p:nvSpPr>
        <p:spPr>
          <a:xfrm>
            <a:off x="649514" y="1371599"/>
            <a:ext cx="10515600" cy="4114801"/>
          </a:xfrm>
        </p:spPr>
        <p:txBody>
          <a:bodyPr>
            <a:normAutofit/>
          </a:bodyPr>
          <a:lstStyle/>
          <a:p>
            <a:pPr marL="0" indent="0">
              <a:buNone/>
            </a:pPr>
            <a:r>
              <a:rPr lang="en-US" b="1">
                <a:latin typeface="Aptos Narrow" panose="020B0004020202020204" pitchFamily="34" charset="0"/>
                <a:cs typeface="Times New Roman" panose="02020603050405020304" pitchFamily="18" charset="0"/>
              </a:rPr>
              <a:t>      </a:t>
            </a:r>
            <a:r>
              <a:rPr lang="en-US" b="1" u="sng">
                <a:latin typeface="Aptos Narrow" panose="020B0004020202020204" pitchFamily="34" charset="0"/>
                <a:cs typeface="Times New Roman" panose="02020603050405020304" pitchFamily="18" charset="0"/>
              </a:rPr>
              <a:t>Layer normalization takes the outputs (or activations) of a layer and:</a:t>
            </a:r>
          </a:p>
          <a:p>
            <a:pPr lvl="1">
              <a:buFont typeface="+mj-lt"/>
              <a:buAutoNum type="arabicPeriod"/>
            </a:pPr>
            <a:r>
              <a:rPr lang="en-US" sz="2000">
                <a:latin typeface="Aptos Narrow" panose="020B0004020202020204" pitchFamily="34" charset="0"/>
                <a:cs typeface="Times New Roman" panose="02020603050405020304" pitchFamily="18" charset="0"/>
              </a:rPr>
              <a:t>Finds the average (mean) </a:t>
            </a:r>
          </a:p>
          <a:p>
            <a:pPr lvl="1">
              <a:buFont typeface="+mj-lt"/>
              <a:buAutoNum type="arabicPeriod"/>
            </a:pPr>
            <a:r>
              <a:rPr lang="en-US" sz="2000">
                <a:latin typeface="Aptos Narrow" panose="020B0004020202020204" pitchFamily="34" charset="0"/>
                <a:cs typeface="Times New Roman" panose="02020603050405020304" pitchFamily="18" charset="0"/>
              </a:rPr>
              <a:t>Calculates how far the numbers are spread out (variance)</a:t>
            </a:r>
          </a:p>
          <a:p>
            <a:pPr lvl="1">
              <a:buFont typeface="+mj-lt"/>
              <a:buAutoNum type="arabicPeriod"/>
            </a:pPr>
            <a:r>
              <a:rPr lang="en-US" sz="2000">
                <a:latin typeface="Aptos Narrow" panose="020B0004020202020204" pitchFamily="34" charset="0"/>
                <a:cs typeface="Times New Roman" panose="02020603050405020304" pitchFamily="18" charset="0"/>
              </a:rPr>
              <a:t>Adjust the numbers to fit into a standard range (mean = 0, variance = 1). This makes data uniform.</a:t>
            </a:r>
          </a:p>
          <a:p>
            <a:pPr marL="274320" lvl="1" indent="0">
              <a:buNone/>
            </a:pPr>
            <a:endParaRPr lang="en-US" sz="2000">
              <a:latin typeface="Aptos Narrow" panose="020B0004020202020204" pitchFamily="34" charset="0"/>
              <a:cs typeface="Times New Roman" panose="02020603050405020304" pitchFamily="18" charset="0"/>
            </a:endParaRPr>
          </a:p>
          <a:p>
            <a:pPr marL="274320" lvl="1" indent="0">
              <a:buNone/>
            </a:pPr>
            <a:r>
              <a:rPr lang="en-US" b="1" u="sng">
                <a:latin typeface="Aptos Narrow" panose="020B0004020202020204" pitchFamily="34" charset="0"/>
                <a:cs typeface="Times New Roman" panose="02020603050405020304" pitchFamily="18" charset="0"/>
              </a:rPr>
              <a:t>Layer normalization includes two extra ingredients:</a:t>
            </a:r>
          </a:p>
          <a:p>
            <a:pPr lvl="1">
              <a:buFont typeface="Arial" panose="020B0604020202020204" pitchFamily="34" charset="0"/>
              <a:buChar char="•"/>
            </a:pPr>
            <a:r>
              <a:rPr lang="en-US" sz="2000" b="1">
                <a:latin typeface="Aptos Narrow" panose="020B0004020202020204" pitchFamily="34" charset="0"/>
                <a:cs typeface="Times New Roman" panose="02020603050405020304" pitchFamily="18" charset="0"/>
              </a:rPr>
              <a:t>Scale (γ)</a:t>
            </a:r>
            <a:r>
              <a:rPr lang="en-US" sz="2000">
                <a:latin typeface="Aptos Narrow" panose="020B0004020202020204" pitchFamily="34" charset="0"/>
                <a:cs typeface="Times New Roman" panose="02020603050405020304" pitchFamily="18" charset="0"/>
              </a:rPr>
              <a:t>: This allows the network to adjust how "big" the numbers should be after normalization.</a:t>
            </a:r>
          </a:p>
          <a:p>
            <a:pPr lvl="1">
              <a:buFont typeface="Arial" panose="020B0604020202020204" pitchFamily="34" charset="0"/>
              <a:buChar char="•"/>
            </a:pPr>
            <a:r>
              <a:rPr lang="en-US" sz="2000" b="1">
                <a:latin typeface="Aptos Narrow" panose="020B0004020202020204" pitchFamily="34" charset="0"/>
                <a:cs typeface="Times New Roman" panose="02020603050405020304" pitchFamily="18" charset="0"/>
              </a:rPr>
              <a:t>Shift (β)</a:t>
            </a:r>
            <a:r>
              <a:rPr lang="en-US" sz="2000">
                <a:latin typeface="Aptos Narrow" panose="020B0004020202020204" pitchFamily="34" charset="0"/>
                <a:cs typeface="Times New Roman" panose="02020603050405020304" pitchFamily="18" charset="0"/>
              </a:rPr>
              <a:t>: This lets the network tweak where the numbers are centered.</a:t>
            </a:r>
          </a:p>
          <a:p>
            <a:endParaRPr lang="en-US"/>
          </a:p>
        </p:txBody>
      </p:sp>
      <p:sp>
        <p:nvSpPr>
          <p:cNvPr id="4" name="TextBox 3">
            <a:extLst>
              <a:ext uri="{FF2B5EF4-FFF2-40B4-BE49-F238E27FC236}">
                <a16:creationId xmlns:a16="http://schemas.microsoft.com/office/drawing/2014/main" id="{56004057-039A-D46E-4316-C63F5C5FDA35}"/>
              </a:ext>
            </a:extLst>
          </p:cNvPr>
          <p:cNvSpPr txBox="1"/>
          <p:nvPr/>
        </p:nvSpPr>
        <p:spPr>
          <a:xfrm>
            <a:off x="1026886" y="1371599"/>
            <a:ext cx="9216572" cy="4005199"/>
          </a:xfrm>
          <a:prstGeom prst="rect">
            <a:avLst/>
          </a:prstGeom>
          <a:noFill/>
        </p:spPr>
        <p:txBody>
          <a:bodyPr wrap="square" rtlCol="0">
            <a:spAutoFit/>
          </a:bodyPr>
          <a:lstStyle/>
          <a:p>
            <a:r>
              <a:rPr lang="en-US" sz="2000" u="sng"/>
              <a:t>Why is Layer Normalization Important?</a:t>
            </a:r>
          </a:p>
          <a:p>
            <a:endParaRPr lang="en-US" sz="2000"/>
          </a:p>
          <a:p>
            <a:pPr marL="342900" indent="-342900">
              <a:buFont typeface="Arial" panose="020B0604020202020204" pitchFamily="34" charset="0"/>
              <a:buChar char="•"/>
            </a:pPr>
            <a:r>
              <a:rPr lang="en-US" sz="2000" b="1"/>
              <a:t>Helps the network learn faster</a:t>
            </a:r>
            <a:r>
              <a:rPr lang="en-US" sz="2000"/>
              <a:t>: When the numbers are more consistent, the network doesn’t get confused by very big or very small values. It can focus on learning patterns in the data instead of struggling with the math.</a:t>
            </a:r>
          </a:p>
          <a:p>
            <a:pPr marL="342900" indent="-342900">
              <a:buFont typeface="Arial" panose="020B0604020202020204" pitchFamily="34" charset="0"/>
              <a:buChar char="•"/>
            </a:pPr>
            <a:r>
              <a:rPr lang="en-US" sz="2000" b="1"/>
              <a:t>Improves stability:</a:t>
            </a:r>
            <a:r>
              <a:rPr lang="en-US" sz="2000"/>
              <a:t> Big or small numbers can make the training process unstable (like burning or undercooking cookies). Layer normalization keeps things under control.</a:t>
            </a:r>
          </a:p>
          <a:p>
            <a:pPr marL="342900" indent="-342900">
              <a:lnSpc>
                <a:spcPct val="200000"/>
              </a:lnSpc>
              <a:buFont typeface="Arial" panose="020B0604020202020204" pitchFamily="34" charset="0"/>
              <a:buChar char="•"/>
            </a:pPr>
            <a:r>
              <a:rPr lang="en-US" sz="2000" b="1"/>
              <a:t>Works with any batch size</a:t>
            </a:r>
            <a:r>
              <a:rPr lang="en-US" sz="2000"/>
              <a:t>: Unlike some other methods (like batch normalization), this doesn’t depend on how many examples you feed into the network at once. So it’s great when you’re working with small batches of data or even single inputs.</a:t>
            </a:r>
          </a:p>
        </p:txBody>
      </p:sp>
    </p:spTree>
    <p:extLst>
      <p:ext uri="{BB962C8B-B14F-4D97-AF65-F5344CB8AC3E}">
        <p14:creationId xmlns:p14="http://schemas.microsoft.com/office/powerpoint/2010/main" val="11998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1B4-0C73-F47F-FD0B-F44926610B7D}"/>
              </a:ext>
            </a:extLst>
          </p:cNvPr>
          <p:cNvSpPr>
            <a:spLocks noGrp="1"/>
          </p:cNvSpPr>
          <p:nvPr>
            <p:ph type="title"/>
          </p:nvPr>
        </p:nvSpPr>
        <p:spPr/>
        <p:txBody>
          <a:bodyPr/>
          <a:lstStyle/>
          <a:p>
            <a:r>
              <a:rPr lang="en-US"/>
              <a:t>Why Attention mechanisms</a:t>
            </a:r>
          </a:p>
        </p:txBody>
      </p:sp>
      <p:sp>
        <p:nvSpPr>
          <p:cNvPr id="3" name="Content Placeholder 2">
            <a:extLst>
              <a:ext uri="{FF2B5EF4-FFF2-40B4-BE49-F238E27FC236}">
                <a16:creationId xmlns:a16="http://schemas.microsoft.com/office/drawing/2014/main" id="{153B7A3D-0210-59D9-B8E4-11E8B28C6692}"/>
              </a:ext>
            </a:extLst>
          </p:cNvPr>
          <p:cNvSpPr>
            <a:spLocks noGrp="1"/>
          </p:cNvSpPr>
          <p:nvPr>
            <p:ph idx="1"/>
          </p:nvPr>
        </p:nvSpPr>
        <p:spPr/>
        <p:txBody>
          <a:bodyPr vert="horz" lIns="91440" tIns="45720" rIns="91440" bIns="45720" rtlCol="0" anchor="t">
            <a:normAutofit/>
          </a:bodyPr>
          <a:lstStyle/>
          <a:p>
            <a:pPr marL="342900" indent="-342900"/>
            <a:r>
              <a:rPr lang="en-US"/>
              <a:t>Pre-LLM architectures were not good at formulating context which is essential for things such as translating due to grammatical differences. </a:t>
            </a:r>
          </a:p>
          <a:p>
            <a:pPr marL="285750" indent="-285750"/>
            <a:r>
              <a:rPr lang="en-US"/>
              <a:t>Recurrent Neural Networks (RNNs) were a popular choice as they took input text, fed it into an encoder which processes sequentially. Using hidden layers, it tries to capture meaning of the input. This was bad as it couldn't access prior hidden states.</a:t>
            </a:r>
          </a:p>
          <a:p>
            <a:pPr marL="285750" indent="-285750"/>
            <a:r>
              <a:rPr lang="en-US"/>
              <a:t>RNNs were effective for short text, but lost meaning with longer text</a:t>
            </a:r>
          </a:p>
          <a:p>
            <a:endParaRPr lang="en-US"/>
          </a:p>
        </p:txBody>
      </p:sp>
    </p:spTree>
    <p:extLst>
      <p:ext uri="{BB962C8B-B14F-4D97-AF65-F5344CB8AC3E}">
        <p14:creationId xmlns:p14="http://schemas.microsoft.com/office/powerpoint/2010/main" val="5595183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1B4-0C73-F47F-FD0B-F44926610B7D}"/>
              </a:ext>
            </a:extLst>
          </p:cNvPr>
          <p:cNvSpPr>
            <a:spLocks noGrp="1"/>
          </p:cNvSpPr>
          <p:nvPr>
            <p:ph type="title"/>
          </p:nvPr>
        </p:nvSpPr>
        <p:spPr/>
        <p:txBody>
          <a:bodyPr/>
          <a:lstStyle/>
          <a:p>
            <a:r>
              <a:rPr lang="en-US"/>
              <a:t>Why Attention mechanisms</a:t>
            </a:r>
          </a:p>
        </p:txBody>
      </p:sp>
      <p:sp>
        <p:nvSpPr>
          <p:cNvPr id="3" name="Content Placeholder 2">
            <a:extLst>
              <a:ext uri="{FF2B5EF4-FFF2-40B4-BE49-F238E27FC236}">
                <a16:creationId xmlns:a16="http://schemas.microsoft.com/office/drawing/2014/main" id="{153B7A3D-0210-59D9-B8E4-11E8B28C6692}"/>
              </a:ext>
            </a:extLst>
          </p:cNvPr>
          <p:cNvSpPr>
            <a:spLocks noGrp="1"/>
          </p:cNvSpPr>
          <p:nvPr>
            <p:ph idx="1"/>
          </p:nvPr>
        </p:nvSpPr>
        <p:spPr/>
        <p:txBody>
          <a:bodyPr vert="horz" lIns="91440" tIns="45720" rIns="91440" bIns="45720" rtlCol="0" anchor="t">
            <a:normAutofit/>
          </a:bodyPr>
          <a:lstStyle/>
          <a:p>
            <a:pPr marL="342900" indent="-342900"/>
            <a:r>
              <a:rPr lang="en-US"/>
              <a:t>Pre-LLM architectures were not good at formulating context which is essential for things such as translating due to grammatical differences. </a:t>
            </a:r>
          </a:p>
          <a:p>
            <a:pPr marL="285750" indent="-285750"/>
            <a:r>
              <a:rPr lang="en-US"/>
              <a:t>Recurrent Neural Networks (RNNs) were a popular choice as they took input text, fed it into an encoder which processes sequentially. Using hidden layers, it tries to capture meaning of the input. This was bad as it couldn't access prior hidden states.</a:t>
            </a:r>
          </a:p>
          <a:p>
            <a:pPr marL="285750" indent="-285750"/>
            <a:r>
              <a:rPr lang="en-US"/>
              <a:t>RNNs were effective for short text, but lost meaning with longer text</a:t>
            </a:r>
          </a:p>
          <a:p>
            <a:endParaRPr lang="en-US"/>
          </a:p>
        </p:txBody>
      </p:sp>
    </p:spTree>
    <p:extLst>
      <p:ext uri="{BB962C8B-B14F-4D97-AF65-F5344CB8AC3E}">
        <p14:creationId xmlns:p14="http://schemas.microsoft.com/office/powerpoint/2010/main" val="559518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1B4-0C73-F47F-FD0B-F44926610B7D}"/>
              </a:ext>
            </a:extLst>
          </p:cNvPr>
          <p:cNvSpPr>
            <a:spLocks noGrp="1"/>
          </p:cNvSpPr>
          <p:nvPr>
            <p:ph type="title"/>
          </p:nvPr>
        </p:nvSpPr>
        <p:spPr/>
        <p:txBody>
          <a:bodyPr/>
          <a:lstStyle/>
          <a:p>
            <a:r>
              <a:rPr lang="en-US"/>
              <a:t>Attention mechanics</a:t>
            </a:r>
          </a:p>
        </p:txBody>
      </p:sp>
      <p:sp>
        <p:nvSpPr>
          <p:cNvPr id="3" name="Content Placeholder 2">
            <a:extLst>
              <a:ext uri="{FF2B5EF4-FFF2-40B4-BE49-F238E27FC236}">
                <a16:creationId xmlns:a16="http://schemas.microsoft.com/office/drawing/2014/main" id="{153B7A3D-0210-59D9-B8E4-11E8B28C6692}"/>
              </a:ext>
            </a:extLst>
          </p:cNvPr>
          <p:cNvSpPr>
            <a:spLocks noGrp="1"/>
          </p:cNvSpPr>
          <p:nvPr>
            <p:ph idx="1"/>
          </p:nvPr>
        </p:nvSpPr>
        <p:spPr>
          <a:xfrm>
            <a:off x="838200" y="2061469"/>
            <a:ext cx="6576204" cy="4114801"/>
          </a:xfrm>
        </p:spPr>
        <p:txBody>
          <a:bodyPr vert="horz" lIns="91440" tIns="45720" rIns="91440" bIns="45720" rtlCol="0" anchor="t">
            <a:normAutofit/>
          </a:bodyPr>
          <a:lstStyle/>
          <a:p>
            <a:r>
              <a:rPr lang="en-US"/>
              <a:t>Self-attention mechanisms allowed for each position in an input sequence to consider the relevancy of all other positions in the same sequence. This is one of the key components of the transformer architecture.</a:t>
            </a:r>
          </a:p>
          <a:p>
            <a:r>
              <a:rPr lang="en-US"/>
              <a:t>The output for attention mechanisms is a context vector for each word which are constructed through a series of mathematical processes with the embeddings. </a:t>
            </a:r>
          </a:p>
        </p:txBody>
      </p:sp>
      <p:pic>
        <p:nvPicPr>
          <p:cNvPr id="4" name="Picture 3">
            <a:extLst>
              <a:ext uri="{FF2B5EF4-FFF2-40B4-BE49-F238E27FC236}">
                <a16:creationId xmlns:a16="http://schemas.microsoft.com/office/drawing/2014/main" id="{6A7CDE5B-7540-4EB6-89E3-A1A83CF4F1F7}"/>
              </a:ext>
            </a:extLst>
          </p:cNvPr>
          <p:cNvPicPr>
            <a:picLocks noChangeAspect="1"/>
          </p:cNvPicPr>
          <p:nvPr/>
        </p:nvPicPr>
        <p:blipFill>
          <a:blip r:embed="rId2"/>
          <a:stretch>
            <a:fillRect/>
          </a:stretch>
        </p:blipFill>
        <p:spPr>
          <a:xfrm>
            <a:off x="7037268" y="4207353"/>
            <a:ext cx="4774182" cy="1994500"/>
          </a:xfrm>
          <a:prstGeom prst="rect">
            <a:avLst/>
          </a:prstGeom>
        </p:spPr>
      </p:pic>
    </p:spTree>
    <p:extLst>
      <p:ext uri="{BB962C8B-B14F-4D97-AF65-F5344CB8AC3E}">
        <p14:creationId xmlns:p14="http://schemas.microsoft.com/office/powerpoint/2010/main" val="4114300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8B52-9AE8-5F46-C2BB-CF23ACE50A15}"/>
              </a:ext>
            </a:extLst>
          </p:cNvPr>
          <p:cNvSpPr>
            <a:spLocks noGrp="1"/>
          </p:cNvSpPr>
          <p:nvPr>
            <p:ph type="title"/>
          </p:nvPr>
        </p:nvSpPr>
        <p:spPr/>
        <p:txBody>
          <a:bodyPr/>
          <a:lstStyle/>
          <a:p>
            <a:r>
              <a:rPr lang="en-US"/>
              <a:t>Attention Mechanisms</a:t>
            </a:r>
          </a:p>
        </p:txBody>
      </p:sp>
      <p:sp>
        <p:nvSpPr>
          <p:cNvPr id="4" name="Text Placeholder 3">
            <a:extLst>
              <a:ext uri="{FF2B5EF4-FFF2-40B4-BE49-F238E27FC236}">
                <a16:creationId xmlns:a16="http://schemas.microsoft.com/office/drawing/2014/main" id="{6928ED9E-0E46-2711-D4B5-6EAC3EDA1D4C}"/>
              </a:ext>
            </a:extLst>
          </p:cNvPr>
          <p:cNvSpPr>
            <a:spLocks noGrp="1"/>
          </p:cNvSpPr>
          <p:nvPr>
            <p:ph type="body" idx="1"/>
          </p:nvPr>
        </p:nvSpPr>
        <p:spPr/>
        <p:txBody>
          <a:bodyPr/>
          <a:lstStyle/>
          <a:p>
            <a:r>
              <a:rPr lang="en-US"/>
              <a:t>Attention Score</a:t>
            </a:r>
          </a:p>
        </p:txBody>
      </p:sp>
      <p:sp>
        <p:nvSpPr>
          <p:cNvPr id="3" name="Content Placeholder 2">
            <a:extLst>
              <a:ext uri="{FF2B5EF4-FFF2-40B4-BE49-F238E27FC236}">
                <a16:creationId xmlns:a16="http://schemas.microsoft.com/office/drawing/2014/main" id="{341D4957-9C13-BF46-4BF9-E35CDAE7C37A}"/>
              </a:ext>
            </a:extLst>
          </p:cNvPr>
          <p:cNvSpPr>
            <a:spLocks noGrp="1"/>
          </p:cNvSpPr>
          <p:nvPr>
            <p:ph sz="half" idx="2"/>
          </p:nvPr>
        </p:nvSpPr>
        <p:spPr/>
        <p:txBody>
          <a:bodyPr vert="horz" lIns="91440" tIns="45720" rIns="91440" bIns="45720" rtlCol="0" anchor="t">
            <a:normAutofit/>
          </a:bodyPr>
          <a:lstStyle/>
          <a:p>
            <a:r>
              <a:rPr lang="en-US"/>
              <a:t>Attention scores are calculated by performing the 'dot product' with the embeddings of each token with every other token in the sequence. </a:t>
            </a:r>
          </a:p>
        </p:txBody>
      </p:sp>
      <p:sp>
        <p:nvSpPr>
          <p:cNvPr id="5" name="Text Placeholder 4">
            <a:extLst>
              <a:ext uri="{FF2B5EF4-FFF2-40B4-BE49-F238E27FC236}">
                <a16:creationId xmlns:a16="http://schemas.microsoft.com/office/drawing/2014/main" id="{244DFDB7-E06B-2467-B6D0-EBFE939CC7A5}"/>
              </a:ext>
            </a:extLst>
          </p:cNvPr>
          <p:cNvSpPr>
            <a:spLocks noGrp="1"/>
          </p:cNvSpPr>
          <p:nvPr>
            <p:ph type="body" sz="quarter" idx="3"/>
          </p:nvPr>
        </p:nvSpPr>
        <p:spPr/>
        <p:txBody>
          <a:bodyPr/>
          <a:lstStyle/>
          <a:p>
            <a:r>
              <a:rPr lang="en-US"/>
              <a:t>Attention Weights</a:t>
            </a:r>
          </a:p>
        </p:txBody>
      </p:sp>
      <p:sp>
        <p:nvSpPr>
          <p:cNvPr id="6" name="Content Placeholder 5">
            <a:extLst>
              <a:ext uri="{FF2B5EF4-FFF2-40B4-BE49-F238E27FC236}">
                <a16:creationId xmlns:a16="http://schemas.microsoft.com/office/drawing/2014/main" id="{98D5D9E1-A987-D4EE-17A0-F6673F645CDD}"/>
              </a:ext>
            </a:extLst>
          </p:cNvPr>
          <p:cNvSpPr>
            <a:spLocks noGrp="1"/>
          </p:cNvSpPr>
          <p:nvPr>
            <p:ph sz="quarter" idx="4"/>
          </p:nvPr>
        </p:nvSpPr>
        <p:spPr/>
        <p:txBody>
          <a:bodyPr vert="horz" lIns="91440" tIns="45720" rIns="91440" bIns="45720" rtlCol="0" anchor="t">
            <a:normAutofit/>
          </a:bodyPr>
          <a:lstStyle/>
          <a:p>
            <a:r>
              <a:rPr lang="en-US"/>
              <a:t>Weights calculated by normalizing the scores.</a:t>
            </a:r>
          </a:p>
          <a:p>
            <a:r>
              <a:rPr lang="en-US"/>
              <a:t>Score / sum of all scores</a:t>
            </a:r>
          </a:p>
        </p:txBody>
      </p:sp>
      <p:pic>
        <p:nvPicPr>
          <p:cNvPr id="9" name="Picture 8" descr="A diagram of a graph&#10;&#10;AI-generated content may be incorrect.">
            <a:extLst>
              <a:ext uri="{FF2B5EF4-FFF2-40B4-BE49-F238E27FC236}">
                <a16:creationId xmlns:a16="http://schemas.microsoft.com/office/drawing/2014/main" id="{B770B407-36CD-B599-12C2-78C3C041FD77}"/>
              </a:ext>
            </a:extLst>
          </p:cNvPr>
          <p:cNvPicPr>
            <a:picLocks noChangeAspect="1"/>
          </p:cNvPicPr>
          <p:nvPr/>
        </p:nvPicPr>
        <p:blipFill>
          <a:blip r:embed="rId2"/>
          <a:stretch>
            <a:fillRect/>
          </a:stretch>
        </p:blipFill>
        <p:spPr>
          <a:xfrm>
            <a:off x="839907" y="3855379"/>
            <a:ext cx="4991280" cy="2339017"/>
          </a:xfrm>
          <a:prstGeom prst="rect">
            <a:avLst/>
          </a:prstGeom>
        </p:spPr>
      </p:pic>
      <p:pic>
        <p:nvPicPr>
          <p:cNvPr id="10" name="Picture 9" descr="A diagram of a flowchart&#10;&#10;Description automatically generated">
            <a:extLst>
              <a:ext uri="{FF2B5EF4-FFF2-40B4-BE49-F238E27FC236}">
                <a16:creationId xmlns:a16="http://schemas.microsoft.com/office/drawing/2014/main" id="{320753C8-8A09-7582-AD3C-CEE9DF59D1CD}"/>
              </a:ext>
            </a:extLst>
          </p:cNvPr>
          <p:cNvPicPr>
            <a:picLocks noChangeAspect="1"/>
          </p:cNvPicPr>
          <p:nvPr/>
        </p:nvPicPr>
        <p:blipFill>
          <a:blip r:embed="rId3"/>
          <a:stretch>
            <a:fillRect/>
          </a:stretch>
        </p:blipFill>
        <p:spPr>
          <a:xfrm>
            <a:off x="6354792" y="3845314"/>
            <a:ext cx="5003322" cy="2344769"/>
          </a:xfrm>
          <a:prstGeom prst="rect">
            <a:avLst/>
          </a:prstGeom>
        </p:spPr>
      </p:pic>
    </p:spTree>
    <p:extLst>
      <p:ext uri="{BB962C8B-B14F-4D97-AF65-F5344CB8AC3E}">
        <p14:creationId xmlns:p14="http://schemas.microsoft.com/office/powerpoint/2010/main" val="42668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61D288-0167-4242-8263-5BD3DA1DF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01C6-6F22-CF1A-BA2B-01780F99F9DD}"/>
              </a:ext>
            </a:extLst>
          </p:cNvPr>
          <p:cNvSpPr>
            <a:spLocks noGrp="1"/>
          </p:cNvSpPr>
          <p:nvPr>
            <p:ph type="title"/>
          </p:nvPr>
        </p:nvSpPr>
        <p:spPr>
          <a:xfrm>
            <a:off x="838200" y="838200"/>
            <a:ext cx="5480713" cy="1514015"/>
          </a:xfrm>
        </p:spPr>
        <p:txBody>
          <a:bodyPr anchor="ctr">
            <a:normAutofit/>
          </a:bodyPr>
          <a:lstStyle/>
          <a:p>
            <a:pPr algn="ctr"/>
            <a:r>
              <a:rPr lang="en-US"/>
              <a:t>Attention Mechanisms</a:t>
            </a:r>
          </a:p>
        </p:txBody>
      </p:sp>
      <p:pic>
        <p:nvPicPr>
          <p:cNvPr id="4" name="Picture 3" descr="A diagram of a graph&#10;&#10;Description automatically generated">
            <a:extLst>
              <a:ext uri="{FF2B5EF4-FFF2-40B4-BE49-F238E27FC236}">
                <a16:creationId xmlns:a16="http://schemas.microsoft.com/office/drawing/2014/main" id="{50CCA127-6FF0-89FA-737F-B1DE01E2E322}"/>
              </a:ext>
            </a:extLst>
          </p:cNvPr>
          <p:cNvPicPr>
            <a:picLocks noChangeAspect="1"/>
          </p:cNvPicPr>
          <p:nvPr/>
        </p:nvPicPr>
        <p:blipFill>
          <a:blip r:embed="rId2"/>
          <a:stretch>
            <a:fillRect/>
          </a:stretch>
        </p:blipFill>
        <p:spPr>
          <a:xfrm>
            <a:off x="545103" y="2190974"/>
            <a:ext cx="6082207" cy="2920312"/>
          </a:xfrm>
          <a:prstGeom prst="rect">
            <a:avLst/>
          </a:prstGeom>
        </p:spPr>
      </p:pic>
      <p:cxnSp>
        <p:nvCxnSpPr>
          <p:cNvPr id="11" name="Straight Connector 10">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874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C96DD8E-3E01-DA8B-3899-341FA4784C35}"/>
              </a:ext>
            </a:extLst>
          </p:cNvPr>
          <p:cNvSpPr>
            <a:spLocks noGrp="1"/>
          </p:cNvSpPr>
          <p:nvPr>
            <p:ph idx="1"/>
          </p:nvPr>
        </p:nvSpPr>
        <p:spPr>
          <a:xfrm>
            <a:off x="7924811" y="838200"/>
            <a:ext cx="3428988" cy="5338761"/>
          </a:xfrm>
        </p:spPr>
        <p:txBody>
          <a:bodyPr vert="horz" lIns="91440" tIns="45720" rIns="91440" bIns="45720" rtlCol="0" anchor="ctr">
            <a:normAutofit/>
          </a:bodyPr>
          <a:lstStyle/>
          <a:p>
            <a:r>
              <a:rPr lang="en-US"/>
              <a:t>The attention weights are used to calculate the context vector by scaling the input token embeddings by their respective weights and then summing them to result in a context vector.</a:t>
            </a:r>
          </a:p>
        </p:txBody>
      </p:sp>
    </p:spTree>
    <p:extLst>
      <p:ext uri="{BB962C8B-B14F-4D97-AF65-F5344CB8AC3E}">
        <p14:creationId xmlns:p14="http://schemas.microsoft.com/office/powerpoint/2010/main" val="1343521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9DB7-A6F7-3AFF-85FA-E8D6B3A1AE3C}"/>
              </a:ext>
            </a:extLst>
          </p:cNvPr>
          <p:cNvSpPr>
            <a:spLocks noGrp="1"/>
          </p:cNvSpPr>
          <p:nvPr>
            <p:ph type="title"/>
          </p:nvPr>
        </p:nvSpPr>
        <p:spPr/>
        <p:txBody>
          <a:bodyPr/>
          <a:lstStyle/>
          <a:p>
            <a:r>
              <a:rPr lang="en-US"/>
              <a:t>Attention Mechanisms</a:t>
            </a:r>
          </a:p>
        </p:txBody>
      </p:sp>
      <p:sp>
        <p:nvSpPr>
          <p:cNvPr id="3" name="Content Placeholder 2">
            <a:extLst>
              <a:ext uri="{FF2B5EF4-FFF2-40B4-BE49-F238E27FC236}">
                <a16:creationId xmlns:a16="http://schemas.microsoft.com/office/drawing/2014/main" id="{76F78FFC-AEF8-7511-2051-5E33E39021B8}"/>
              </a:ext>
            </a:extLst>
          </p:cNvPr>
          <p:cNvSpPr>
            <a:spLocks noGrp="1"/>
          </p:cNvSpPr>
          <p:nvPr>
            <p:ph idx="1"/>
          </p:nvPr>
        </p:nvSpPr>
        <p:spPr>
          <a:xfrm>
            <a:off x="838200" y="2061469"/>
            <a:ext cx="5253487" cy="4114801"/>
          </a:xfrm>
        </p:spPr>
        <p:txBody>
          <a:bodyPr vert="horz" lIns="91440" tIns="45720" rIns="91440" bIns="45720" rtlCol="0" anchor="t">
            <a:normAutofit/>
          </a:bodyPr>
          <a:lstStyle/>
          <a:p>
            <a:r>
              <a:rPr lang="en-US"/>
              <a:t>Trainable weights are implemented to help further the understanding of words within context. </a:t>
            </a:r>
          </a:p>
          <a:p>
            <a:r>
              <a:rPr lang="en-US"/>
              <a:t>These weights include Query weights, Key weights, and Value Weights which change through training. </a:t>
            </a:r>
          </a:p>
          <a:p>
            <a:r>
              <a:rPr lang="en-US"/>
              <a:t>There are several different methods for calculating weights that allow the models to be more stable.</a:t>
            </a:r>
          </a:p>
        </p:txBody>
      </p:sp>
      <p:pic>
        <p:nvPicPr>
          <p:cNvPr id="4" name="Picture 3" descr="A diagram of a machine&#10;&#10;Description automatically generated">
            <a:extLst>
              <a:ext uri="{FF2B5EF4-FFF2-40B4-BE49-F238E27FC236}">
                <a16:creationId xmlns:a16="http://schemas.microsoft.com/office/drawing/2014/main" id="{EA36DDF5-C404-56BD-AA26-BB2CCC361214}"/>
              </a:ext>
            </a:extLst>
          </p:cNvPr>
          <p:cNvPicPr>
            <a:picLocks noChangeAspect="1"/>
          </p:cNvPicPr>
          <p:nvPr/>
        </p:nvPicPr>
        <p:blipFill>
          <a:blip r:embed="rId2"/>
          <a:stretch>
            <a:fillRect/>
          </a:stretch>
        </p:blipFill>
        <p:spPr>
          <a:xfrm>
            <a:off x="6093484" y="1704668"/>
            <a:ext cx="5295900" cy="4667250"/>
          </a:xfrm>
          <a:prstGeom prst="rect">
            <a:avLst/>
          </a:prstGeom>
        </p:spPr>
      </p:pic>
    </p:spTree>
    <p:extLst>
      <p:ext uri="{BB962C8B-B14F-4D97-AF65-F5344CB8AC3E}">
        <p14:creationId xmlns:p14="http://schemas.microsoft.com/office/powerpoint/2010/main" val="293451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9105-E293-1F23-4051-E54D19E2C228}"/>
              </a:ext>
            </a:extLst>
          </p:cNvPr>
          <p:cNvSpPr>
            <a:spLocks noGrp="1"/>
          </p:cNvSpPr>
          <p:nvPr>
            <p:ph type="title"/>
          </p:nvPr>
        </p:nvSpPr>
        <p:spPr/>
        <p:txBody>
          <a:bodyPr/>
          <a:lstStyle/>
          <a:p>
            <a:r>
              <a:rPr lang="en-US"/>
              <a:t>Query, key, and value weights</a:t>
            </a:r>
          </a:p>
        </p:txBody>
      </p:sp>
      <p:sp>
        <p:nvSpPr>
          <p:cNvPr id="3" name="Content Placeholder 2">
            <a:extLst>
              <a:ext uri="{FF2B5EF4-FFF2-40B4-BE49-F238E27FC236}">
                <a16:creationId xmlns:a16="http://schemas.microsoft.com/office/drawing/2014/main" id="{ED36B842-8393-45D2-6D2B-3B474B3331F6}"/>
              </a:ext>
            </a:extLst>
          </p:cNvPr>
          <p:cNvSpPr>
            <a:spLocks noGrp="1"/>
          </p:cNvSpPr>
          <p:nvPr>
            <p:ph idx="1"/>
          </p:nvPr>
        </p:nvSpPr>
        <p:spPr>
          <a:xfrm>
            <a:off x="838200" y="2061469"/>
            <a:ext cx="5255284" cy="4114801"/>
          </a:xfrm>
        </p:spPr>
        <p:txBody>
          <a:bodyPr vert="horz" lIns="91440" tIns="45720" rIns="91440" bIns="45720" rtlCol="0" anchor="t">
            <a:normAutofit/>
          </a:bodyPr>
          <a:lstStyle/>
          <a:p>
            <a:r>
              <a:rPr lang="en-US" dirty="0"/>
              <a:t>Query weights - 'What am I looking for?’</a:t>
            </a:r>
          </a:p>
          <a:p>
            <a:pPr lvl="1"/>
            <a:r>
              <a:rPr lang="en-US" i="0" dirty="0"/>
              <a:t>Represents the current </a:t>
            </a:r>
            <a:r>
              <a:rPr lang="en-US" i="0" dirty="0" err="1"/>
              <a:t>tokens’s</a:t>
            </a:r>
            <a:r>
              <a:rPr lang="en-US" i="0" dirty="0"/>
              <a:t> ‘question’</a:t>
            </a:r>
          </a:p>
          <a:p>
            <a:r>
              <a:rPr lang="en-US" dirty="0"/>
              <a:t>Key weights - 'How relevant am I?’</a:t>
            </a:r>
          </a:p>
          <a:p>
            <a:pPr lvl="1"/>
            <a:r>
              <a:rPr lang="en-US" dirty="0"/>
              <a:t>Represents an address for each token to compare to query</a:t>
            </a:r>
          </a:p>
          <a:p>
            <a:r>
              <a:rPr lang="en-US" dirty="0"/>
              <a:t>Value weights - 'What information do I carry?’</a:t>
            </a:r>
          </a:p>
          <a:p>
            <a:pPr lvl="1"/>
            <a:r>
              <a:rPr lang="en-US" dirty="0"/>
              <a:t>Contains the actual content of a token that is passed to the next layer based on attention scores</a:t>
            </a:r>
          </a:p>
        </p:txBody>
      </p:sp>
      <p:pic>
        <p:nvPicPr>
          <p:cNvPr id="4" name="Picture 3" descr="A diagram of a machine&#10;&#10;Description automatically generated">
            <a:extLst>
              <a:ext uri="{FF2B5EF4-FFF2-40B4-BE49-F238E27FC236}">
                <a16:creationId xmlns:a16="http://schemas.microsoft.com/office/drawing/2014/main" id="{043CE632-A8C6-C287-A979-48D62A722B53}"/>
              </a:ext>
            </a:extLst>
          </p:cNvPr>
          <p:cNvPicPr>
            <a:picLocks noChangeAspect="1"/>
          </p:cNvPicPr>
          <p:nvPr/>
        </p:nvPicPr>
        <p:blipFill>
          <a:blip r:embed="rId2"/>
          <a:stretch>
            <a:fillRect/>
          </a:stretch>
        </p:blipFill>
        <p:spPr>
          <a:xfrm>
            <a:off x="6093484" y="1704668"/>
            <a:ext cx="5295900" cy="4667250"/>
          </a:xfrm>
          <a:prstGeom prst="rect">
            <a:avLst/>
          </a:prstGeom>
        </p:spPr>
      </p:pic>
    </p:spTree>
    <p:extLst>
      <p:ext uri="{BB962C8B-B14F-4D97-AF65-F5344CB8AC3E}">
        <p14:creationId xmlns:p14="http://schemas.microsoft.com/office/powerpoint/2010/main" val="13206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854FB4-497A-4904-92CC-4C2786A1E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27590-79E7-973A-6F4E-C0FE0852D411}"/>
              </a:ext>
            </a:extLst>
          </p:cNvPr>
          <p:cNvSpPr>
            <a:spLocks noGrp="1"/>
          </p:cNvSpPr>
          <p:nvPr>
            <p:ph type="title"/>
          </p:nvPr>
        </p:nvSpPr>
        <p:spPr>
          <a:xfrm>
            <a:off x="838200" y="681039"/>
            <a:ext cx="5158739" cy="1635442"/>
          </a:xfrm>
        </p:spPr>
        <p:txBody>
          <a:bodyPr>
            <a:normAutofit/>
          </a:bodyPr>
          <a:lstStyle/>
          <a:p>
            <a:r>
              <a:rPr lang="en-US"/>
              <a:t>Attention mechanisms</a:t>
            </a:r>
          </a:p>
        </p:txBody>
      </p:sp>
      <p:sp>
        <p:nvSpPr>
          <p:cNvPr id="3" name="Content Placeholder 2">
            <a:extLst>
              <a:ext uri="{FF2B5EF4-FFF2-40B4-BE49-F238E27FC236}">
                <a16:creationId xmlns:a16="http://schemas.microsoft.com/office/drawing/2014/main" id="{8705537C-DBF0-5F58-3081-1B85144DB7DA}"/>
              </a:ext>
            </a:extLst>
          </p:cNvPr>
          <p:cNvSpPr>
            <a:spLocks noGrp="1"/>
          </p:cNvSpPr>
          <p:nvPr>
            <p:ph idx="1"/>
          </p:nvPr>
        </p:nvSpPr>
        <p:spPr>
          <a:xfrm>
            <a:off x="838201" y="2672370"/>
            <a:ext cx="5053928" cy="3504592"/>
          </a:xfrm>
        </p:spPr>
        <p:txBody>
          <a:bodyPr vert="horz" lIns="91440" tIns="45720" rIns="91440" bIns="45720" rtlCol="0" anchor="t">
            <a:normAutofit lnSpcReduction="10000"/>
          </a:bodyPr>
          <a:lstStyle/>
          <a:p>
            <a:r>
              <a:rPr lang="en-US" dirty="0"/>
              <a:t>Previously, all words in a sequence were being taken into account. However, in actual language we only pay attention to what comes before. Thus, Casual/Masked Attention is used to zero out all following tokens when </a:t>
            </a:r>
            <a:r>
              <a:rPr lang="en-US" dirty="0" err="1"/>
              <a:t>calcuating</a:t>
            </a:r>
            <a:r>
              <a:rPr lang="en-US" dirty="0"/>
              <a:t> context within the sequence. </a:t>
            </a:r>
          </a:p>
          <a:p>
            <a:r>
              <a:rPr lang="en-US" dirty="0"/>
              <a:t>Dropouts also occur by randomly ignoring selected layers to help avoid overfitting. Though the remaining weights are doubled as a result</a:t>
            </a:r>
          </a:p>
        </p:txBody>
      </p:sp>
      <p:cxnSp>
        <p:nvCxnSpPr>
          <p:cNvPr id="11" name="Straight Connector 10">
            <a:extLst>
              <a:ext uri="{FF2B5EF4-FFF2-40B4-BE49-F238E27FC236}">
                <a16:creationId xmlns:a16="http://schemas.microsoft.com/office/drawing/2014/main" id="{BF883E84-3640-43A5-9526-442521C03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654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dropout mask&#10;&#10;Description automatically generated">
            <a:extLst>
              <a:ext uri="{FF2B5EF4-FFF2-40B4-BE49-F238E27FC236}">
                <a16:creationId xmlns:a16="http://schemas.microsoft.com/office/drawing/2014/main" id="{E9BDBA05-EEAB-B810-DD90-332E5E965AA0}"/>
              </a:ext>
            </a:extLst>
          </p:cNvPr>
          <p:cNvPicPr>
            <a:picLocks noChangeAspect="1"/>
          </p:cNvPicPr>
          <p:nvPr/>
        </p:nvPicPr>
        <p:blipFill>
          <a:blip r:embed="rId2"/>
          <a:stretch>
            <a:fillRect/>
          </a:stretch>
        </p:blipFill>
        <p:spPr>
          <a:xfrm>
            <a:off x="7216501" y="1500489"/>
            <a:ext cx="4813034" cy="4331476"/>
          </a:xfrm>
          <a:prstGeom prst="rect">
            <a:avLst/>
          </a:prstGeom>
        </p:spPr>
      </p:pic>
    </p:spTree>
    <p:extLst>
      <p:ext uri="{BB962C8B-B14F-4D97-AF65-F5344CB8AC3E}">
        <p14:creationId xmlns:p14="http://schemas.microsoft.com/office/powerpoint/2010/main" val="18997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096D-1ECB-707B-722E-5CAA0FC89767}"/>
              </a:ext>
            </a:extLst>
          </p:cNvPr>
          <p:cNvSpPr>
            <a:spLocks noGrp="1"/>
          </p:cNvSpPr>
          <p:nvPr>
            <p:ph type="title"/>
          </p:nvPr>
        </p:nvSpPr>
        <p:spPr>
          <a:xfrm>
            <a:off x="521328" y="150424"/>
            <a:ext cx="10515600" cy="1116811"/>
          </a:xfrm>
        </p:spPr>
        <p:txBody>
          <a:bodyPr/>
          <a:lstStyle/>
          <a:p>
            <a:r>
              <a:rPr lang="en-US"/>
              <a:t>Dropout</a:t>
            </a:r>
          </a:p>
        </p:txBody>
      </p:sp>
      <p:sp>
        <p:nvSpPr>
          <p:cNvPr id="5" name="Rectangle 2">
            <a:extLst>
              <a:ext uri="{FF2B5EF4-FFF2-40B4-BE49-F238E27FC236}">
                <a16:creationId xmlns:a16="http://schemas.microsoft.com/office/drawing/2014/main" id="{136CBB83-8C72-85BD-81D9-47848F6AA58D}"/>
              </a:ext>
            </a:extLst>
          </p:cNvPr>
          <p:cNvSpPr>
            <a:spLocks noGrp="1" noChangeArrowheads="1"/>
          </p:cNvSpPr>
          <p:nvPr>
            <p:ph idx="1"/>
          </p:nvPr>
        </p:nvSpPr>
        <p:spPr bwMode="auto">
          <a:xfrm>
            <a:off x="838200" y="1433520"/>
            <a:ext cx="9419376" cy="537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500" b="0" i="0" u="none" strike="noStrike" cap="none" normalizeH="0" baseline="0">
                <a:ln>
                  <a:noFill/>
                </a:ln>
                <a:solidFill>
                  <a:schemeClr val="tx1"/>
                </a:solidFill>
                <a:effectLst/>
                <a:latin typeface="Arial" panose="020B0604020202020204" pitchFamily="34" charset="0"/>
              </a:rPr>
              <a:t>Dropout randomly "drops out" (sets to zero) certain neurons in a layer during training. It prevents overfitting by ensuring the model does not become overly dependent on specific neurons.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5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500" b="1" i="0" u="none" strike="noStrike" cap="none" normalizeH="0" baseline="0">
                <a:ln>
                  <a:noFill/>
                </a:ln>
                <a:solidFill>
                  <a:schemeClr val="tx1"/>
                </a:solidFill>
                <a:effectLst/>
                <a:latin typeface="Arial" panose="020B0604020202020204" pitchFamily="34" charset="0"/>
              </a:rPr>
              <a:t>How it Works</a:t>
            </a:r>
            <a:r>
              <a:rPr kumimoji="0" lang="en-US" altLang="en-US" sz="2500" b="0" i="0" u="none" strike="noStrike" cap="none" normalizeH="0" baseline="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buSzTx/>
            </a:pPr>
            <a:r>
              <a:rPr kumimoji="0" lang="en-US" altLang="en-US" sz="2500" b="0" i="0" u="none" strike="noStrike" cap="none" normalizeH="0" baseline="0">
                <a:ln>
                  <a:noFill/>
                </a:ln>
                <a:solidFill>
                  <a:schemeClr val="tx1"/>
                </a:solidFill>
                <a:effectLst/>
                <a:latin typeface="Arial" panose="020B0604020202020204" pitchFamily="34" charset="0"/>
              </a:rPr>
              <a:t>For each training iteration (or mini-batch), a </a:t>
            </a:r>
            <a:r>
              <a:rPr kumimoji="0" lang="en-US" altLang="en-US" sz="2500" b="1" i="0" u="none" strike="noStrike" cap="none" normalizeH="0" baseline="0">
                <a:ln>
                  <a:noFill/>
                </a:ln>
                <a:solidFill>
                  <a:schemeClr val="tx1"/>
                </a:solidFill>
                <a:effectLst/>
                <a:latin typeface="Arial" panose="020B0604020202020204" pitchFamily="34" charset="0"/>
              </a:rPr>
              <a:t>dropout mask</a:t>
            </a:r>
            <a:r>
              <a:rPr kumimoji="0" lang="en-US" altLang="en-US" sz="2500" b="0" i="0" u="none" strike="noStrike" cap="none" normalizeH="0" baseline="0">
                <a:ln>
                  <a:noFill/>
                </a:ln>
                <a:solidFill>
                  <a:schemeClr val="tx1"/>
                </a:solidFill>
                <a:effectLst/>
                <a:latin typeface="Arial" panose="020B0604020202020204" pitchFamily="34" charset="0"/>
              </a:rPr>
              <a:t> is applied.</a:t>
            </a:r>
          </a:p>
          <a:p>
            <a:pPr eaLnBrk="0" fontAlgn="base" hangingPunct="0">
              <a:lnSpc>
                <a:spcPct val="100000"/>
              </a:lnSpc>
              <a:spcBef>
                <a:spcPct val="0"/>
              </a:spcBef>
              <a:spcAft>
                <a:spcPct val="0"/>
              </a:spcAft>
              <a:buSzTx/>
            </a:pPr>
            <a:r>
              <a:rPr kumimoji="0" lang="en-US" altLang="en-US" sz="2500" b="0" i="0" u="none" strike="noStrike" cap="none" normalizeH="0" baseline="0">
                <a:ln>
                  <a:noFill/>
                </a:ln>
                <a:solidFill>
                  <a:schemeClr val="tx1"/>
                </a:solidFill>
                <a:effectLst/>
                <a:latin typeface="Arial" panose="020B0604020202020204" pitchFamily="34" charset="0"/>
              </a:rPr>
              <a:t>Neuron outputs are set to zero with a probability </a:t>
            </a:r>
            <a:r>
              <a:rPr lang="en-US" altLang="en-US" sz="2500">
                <a:latin typeface="Arial" panose="020B0604020202020204" pitchFamily="34" charset="0"/>
              </a:rPr>
              <a:t>p</a:t>
            </a:r>
            <a:r>
              <a:rPr kumimoji="0" lang="en-US" altLang="en-US" sz="2500" b="0" i="0" u="none" strike="noStrike" cap="none" normalizeH="0" baseline="0">
                <a:ln>
                  <a:noFill/>
                </a:ln>
                <a:solidFill>
                  <a:schemeClr val="tx1"/>
                </a:solidFill>
                <a:effectLst/>
                <a:latin typeface="Arial" panose="020B0604020202020204" pitchFamily="34" charset="0"/>
              </a:rPr>
              <a:t>, the dropout rate.</a:t>
            </a:r>
          </a:p>
          <a:p>
            <a:pPr eaLnBrk="0" fontAlgn="base" hangingPunct="0">
              <a:lnSpc>
                <a:spcPct val="100000"/>
              </a:lnSpc>
              <a:spcBef>
                <a:spcPct val="0"/>
              </a:spcBef>
              <a:spcAft>
                <a:spcPct val="0"/>
              </a:spcAft>
              <a:buSzTx/>
            </a:pPr>
            <a:r>
              <a:rPr kumimoji="0" lang="en-US" altLang="en-US" sz="2500" b="0" i="0" u="none" strike="noStrike" cap="none" normalizeH="0" baseline="0">
                <a:ln>
                  <a:noFill/>
                </a:ln>
                <a:solidFill>
                  <a:schemeClr val="tx1"/>
                </a:solidFill>
                <a:effectLst/>
                <a:latin typeface="Arial" panose="020B0604020202020204" pitchFamily="34" charset="0"/>
              </a:rPr>
              <a:t>Remaining activations are </a:t>
            </a:r>
            <a:r>
              <a:rPr kumimoji="0" lang="en-US" altLang="en-US" sz="2500" b="1" i="0" u="none" strike="noStrike" cap="none" normalizeH="0" baseline="0">
                <a:ln>
                  <a:noFill/>
                </a:ln>
                <a:solidFill>
                  <a:schemeClr val="tx1"/>
                </a:solidFill>
                <a:effectLst/>
                <a:latin typeface="Arial" panose="020B0604020202020204" pitchFamily="34" charset="0"/>
              </a:rPr>
              <a:t>renormalized</a:t>
            </a:r>
            <a:r>
              <a:rPr kumimoji="0" lang="en-US" altLang="en-US" sz="2500" b="0" i="0" u="none" strike="noStrike" cap="none" normalizeH="0" baseline="0">
                <a:ln>
                  <a:noFill/>
                </a:ln>
                <a:solidFill>
                  <a:schemeClr val="tx1"/>
                </a:solidFill>
                <a:effectLst/>
                <a:latin typeface="Arial" panose="020B0604020202020204" pitchFamily="34" charset="0"/>
              </a:rPr>
              <a:t> to maintain the overall scale of the layer’s outputs.</a:t>
            </a:r>
          </a:p>
          <a:p>
            <a:pPr eaLnBrk="0" fontAlgn="base" hangingPunct="0">
              <a:lnSpc>
                <a:spcPct val="100000"/>
              </a:lnSpc>
              <a:spcBef>
                <a:spcPct val="0"/>
              </a:spcBef>
              <a:spcAft>
                <a:spcPct val="0"/>
              </a:spcAft>
              <a:buSzTx/>
            </a:pPr>
            <a:r>
              <a:rPr kumimoji="0" lang="en-US" altLang="en-US" sz="2500" b="0" i="0" u="none" strike="noStrike" cap="none" normalizeH="0" baseline="0">
                <a:ln>
                  <a:noFill/>
                </a:ln>
                <a:solidFill>
                  <a:schemeClr val="tx1"/>
                </a:solidFill>
                <a:effectLst/>
                <a:latin typeface="Arial" panose="020B0604020202020204" pitchFamily="34" charset="0"/>
              </a:rPr>
              <a:t>Dropout is </a:t>
            </a:r>
            <a:r>
              <a:rPr kumimoji="0" lang="en-US" altLang="en-US" sz="2500" b="1" i="0" u="none" strike="noStrike" cap="none" normalizeH="0" baseline="0">
                <a:ln>
                  <a:noFill/>
                </a:ln>
                <a:solidFill>
                  <a:schemeClr val="tx1"/>
                </a:solidFill>
                <a:effectLst/>
                <a:latin typeface="Arial" panose="020B0604020202020204" pitchFamily="34" charset="0"/>
              </a:rPr>
              <a:t>disabled during inference</a:t>
            </a:r>
            <a:r>
              <a:rPr kumimoji="0" lang="en-US" altLang="en-US" sz="2500" b="0" i="0" u="none" strike="noStrike" cap="none" normalizeH="0" baseline="0">
                <a:ln>
                  <a:noFill/>
                </a:ln>
                <a:solidFill>
                  <a:schemeClr val="tx1"/>
                </a:solidFill>
                <a:effectLst/>
                <a:latin typeface="Arial" panose="020B0604020202020204" pitchFamily="34" charset="0"/>
              </a:rPr>
              <a:t>, allowing the full network to be used.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576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BBD2122-CD75-A777-07C2-E9C406627D2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4B472-18C2-BC06-416E-C96709E6A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7900B-215F-3C45-9B97-DA00A0D15B85}"/>
              </a:ext>
            </a:extLst>
          </p:cNvPr>
          <p:cNvSpPr>
            <a:spLocks noGrp="1"/>
          </p:cNvSpPr>
          <p:nvPr>
            <p:ph type="title"/>
          </p:nvPr>
        </p:nvSpPr>
        <p:spPr>
          <a:xfrm>
            <a:off x="746978" y="838200"/>
            <a:ext cx="2285782" cy="5181600"/>
          </a:xfrm>
        </p:spPr>
        <p:txBody>
          <a:bodyPr anchor="t">
            <a:normAutofit/>
          </a:bodyPr>
          <a:lstStyle/>
          <a:p>
            <a:r>
              <a:rPr lang="en-US" sz="2400"/>
              <a:t>What we plan on covering</a:t>
            </a:r>
          </a:p>
        </p:txBody>
      </p:sp>
      <p:cxnSp>
        <p:nvCxnSpPr>
          <p:cNvPr id="11" name="Straight Connector 10">
            <a:extLst>
              <a:ext uri="{FF2B5EF4-FFF2-40B4-BE49-F238E27FC236}">
                <a16:creationId xmlns:a16="http://schemas.microsoft.com/office/drawing/2014/main" id="{EBFC2D0A-BEEE-9EAE-B7C0-ED2F983852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437972"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D735C0-7C74-5CED-2352-0193474EDB02}"/>
              </a:ext>
            </a:extLst>
          </p:cNvPr>
          <p:cNvGraphicFramePr>
            <a:graphicFrameLocks noGrp="1"/>
          </p:cNvGraphicFramePr>
          <p:nvPr>
            <p:ph idx="1"/>
          </p:nvPr>
        </p:nvGraphicFramePr>
        <p:xfrm>
          <a:off x="4210258" y="798844"/>
          <a:ext cx="7143541" cy="5373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6287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F03A2E-B266-4817-B378-45B9DC3EC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8982E-DF85-5E9C-A48C-B411222E5119}"/>
              </a:ext>
            </a:extLst>
          </p:cNvPr>
          <p:cNvSpPr>
            <a:spLocks noGrp="1"/>
          </p:cNvSpPr>
          <p:nvPr>
            <p:ph type="title"/>
          </p:nvPr>
        </p:nvSpPr>
        <p:spPr>
          <a:xfrm>
            <a:off x="5583720" y="681039"/>
            <a:ext cx="5770080" cy="1640521"/>
          </a:xfrm>
        </p:spPr>
        <p:txBody>
          <a:bodyPr>
            <a:normAutofit/>
          </a:bodyPr>
          <a:lstStyle/>
          <a:p>
            <a:r>
              <a:rPr lang="en-US"/>
              <a:t>Feedforward layer</a:t>
            </a:r>
          </a:p>
        </p:txBody>
      </p:sp>
      <p:pic>
        <p:nvPicPr>
          <p:cNvPr id="5" name="Picture 4">
            <a:extLst>
              <a:ext uri="{FF2B5EF4-FFF2-40B4-BE49-F238E27FC236}">
                <a16:creationId xmlns:a16="http://schemas.microsoft.com/office/drawing/2014/main" id="{679B45C6-824F-883A-6BD6-0BD717A175C7}"/>
              </a:ext>
            </a:extLst>
          </p:cNvPr>
          <p:cNvPicPr>
            <a:picLocks noChangeAspect="1"/>
          </p:cNvPicPr>
          <p:nvPr/>
        </p:nvPicPr>
        <p:blipFill>
          <a:blip r:embed="rId2"/>
          <a:stretch>
            <a:fillRect/>
          </a:stretch>
        </p:blipFill>
        <p:spPr>
          <a:xfrm>
            <a:off x="838201" y="2257895"/>
            <a:ext cx="3071752" cy="2342210"/>
          </a:xfrm>
          <a:prstGeom prst="rect">
            <a:avLst/>
          </a:prstGeom>
        </p:spPr>
      </p:pic>
      <p:cxnSp>
        <p:nvCxnSpPr>
          <p:cNvPr id="12" name="Straight Connector 11">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815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41BCEA-7915-E212-4187-5E538B02D0E2}"/>
              </a:ext>
            </a:extLst>
          </p:cNvPr>
          <p:cNvSpPr>
            <a:spLocks noGrp="1"/>
          </p:cNvSpPr>
          <p:nvPr>
            <p:ph idx="1"/>
          </p:nvPr>
        </p:nvSpPr>
        <p:spPr>
          <a:xfrm>
            <a:off x="4748153" y="2672370"/>
            <a:ext cx="7158357" cy="3504591"/>
          </a:xfrm>
        </p:spPr>
        <p:txBody>
          <a:bodyPr>
            <a:noAutofit/>
          </a:bodyPr>
          <a:lstStyle/>
          <a:p>
            <a:pPr marL="0" indent="0">
              <a:lnSpc>
                <a:spcPct val="100000"/>
              </a:lnSpc>
              <a:buNone/>
            </a:pPr>
            <a:r>
              <a:rPr lang="en-US" sz="1800" b="1" dirty="0"/>
              <a:t>What is a Feedforward Network?</a:t>
            </a:r>
          </a:p>
          <a:p>
            <a:pPr marL="742950" lvl="1" indent="-285750">
              <a:lnSpc>
                <a:spcPct val="100000"/>
              </a:lnSpc>
              <a:buFont typeface="Arial" panose="020B0604020202020204" pitchFamily="34" charset="0"/>
              <a:buChar char="•"/>
            </a:pPr>
            <a:r>
              <a:rPr lang="en-US" i="0" dirty="0"/>
              <a:t>Fully connected submodule used in Transformer blocks.</a:t>
            </a:r>
          </a:p>
          <a:p>
            <a:pPr marL="742950" lvl="1" indent="-285750">
              <a:lnSpc>
                <a:spcPct val="100000"/>
              </a:lnSpc>
              <a:buFont typeface="Arial" panose="020B0604020202020204" pitchFamily="34" charset="0"/>
              <a:buChar char="•"/>
            </a:pPr>
            <a:r>
              <a:rPr lang="en-US" i="0" dirty="0"/>
              <a:t>Consists of:</a:t>
            </a:r>
          </a:p>
          <a:p>
            <a:pPr marL="1143000" lvl="2" indent="-228600">
              <a:lnSpc>
                <a:spcPct val="100000"/>
              </a:lnSpc>
              <a:buFont typeface="Arial" panose="020B0604020202020204" pitchFamily="34" charset="0"/>
              <a:buChar char="•"/>
            </a:pPr>
            <a:r>
              <a:rPr lang="en-US" sz="1800" dirty="0"/>
              <a:t>Input Linear Layer: Expands embeddings to higher dimensions.</a:t>
            </a:r>
          </a:p>
          <a:p>
            <a:pPr marL="1143000" lvl="2" indent="-228600">
              <a:lnSpc>
                <a:spcPct val="100000"/>
              </a:lnSpc>
              <a:buFont typeface="Arial" panose="020B0604020202020204" pitchFamily="34" charset="0"/>
              <a:buChar char="•"/>
            </a:pPr>
            <a:r>
              <a:rPr lang="en-US" sz="1800" dirty="0"/>
              <a:t>Activation Function (e.g., GELU, </a:t>
            </a:r>
            <a:r>
              <a:rPr lang="en-US" sz="1800" dirty="0" err="1"/>
              <a:t>ReLU</a:t>
            </a:r>
            <a:r>
              <a:rPr lang="en-US" sz="1800" dirty="0"/>
              <a:t>, </a:t>
            </a:r>
            <a:r>
              <a:rPr lang="en-US" sz="1800" dirty="0" err="1"/>
              <a:t>SwiGLU</a:t>
            </a:r>
            <a:r>
              <a:rPr lang="en-US" sz="1800" dirty="0"/>
              <a:t>, etc.): Applies a non-linear transformation. </a:t>
            </a:r>
          </a:p>
          <a:p>
            <a:pPr marL="1143000" lvl="2" indent="-228600">
              <a:lnSpc>
                <a:spcPct val="100000"/>
              </a:lnSpc>
              <a:buFont typeface="Arial" panose="020B0604020202020204" pitchFamily="34" charset="0"/>
              <a:buChar char="•"/>
            </a:pPr>
            <a:r>
              <a:rPr lang="en-US" sz="1800" dirty="0"/>
              <a:t>Output Linear Layer: Compresses embeddings back to original size.</a:t>
            </a:r>
          </a:p>
          <a:p>
            <a:pPr marL="742950" lvl="1" indent="-285750">
              <a:lnSpc>
                <a:spcPct val="100000"/>
              </a:lnSpc>
              <a:buFont typeface="Arial" panose="020B0604020202020204" pitchFamily="34" charset="0"/>
              <a:buChar char="•"/>
            </a:pPr>
            <a:r>
              <a:rPr lang="en-US" i="0" dirty="0"/>
              <a:t>Purpose: Enhances the model's ability to learn richer representations while maintaining input-output dimension consistency.</a:t>
            </a:r>
          </a:p>
          <a:p>
            <a:pPr marL="742950" lvl="1" indent="-285750">
              <a:lnSpc>
                <a:spcPct val="100000"/>
              </a:lnSpc>
              <a:buFont typeface="Arial" panose="020B0604020202020204" pitchFamily="34" charset="0"/>
              <a:buChar char="•"/>
            </a:pPr>
            <a:r>
              <a:rPr lang="en-US" i="0" dirty="0"/>
              <a:t>Common GPT Example: Embedding size expands from </a:t>
            </a:r>
            <a:r>
              <a:rPr lang="en-US" dirty="0"/>
              <a:t>768 → 3072 → 768.</a:t>
            </a:r>
          </a:p>
        </p:txBody>
      </p:sp>
    </p:spTree>
    <p:extLst>
      <p:ext uri="{BB962C8B-B14F-4D97-AF65-F5344CB8AC3E}">
        <p14:creationId xmlns:p14="http://schemas.microsoft.com/office/powerpoint/2010/main" val="23187081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F03A2E-B266-4817-B378-45B9DC3EC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8982E-DF85-5E9C-A48C-B411222E5119}"/>
              </a:ext>
            </a:extLst>
          </p:cNvPr>
          <p:cNvSpPr>
            <a:spLocks noGrp="1"/>
          </p:cNvSpPr>
          <p:nvPr>
            <p:ph type="title"/>
          </p:nvPr>
        </p:nvSpPr>
        <p:spPr>
          <a:xfrm>
            <a:off x="5583720" y="681039"/>
            <a:ext cx="5770080" cy="1640521"/>
          </a:xfrm>
        </p:spPr>
        <p:txBody>
          <a:bodyPr>
            <a:normAutofit/>
          </a:bodyPr>
          <a:lstStyle/>
          <a:p>
            <a:r>
              <a:rPr lang="en-US"/>
              <a:t>Feedforward layer</a:t>
            </a:r>
          </a:p>
        </p:txBody>
      </p:sp>
      <p:pic>
        <p:nvPicPr>
          <p:cNvPr id="5" name="Picture 4">
            <a:extLst>
              <a:ext uri="{FF2B5EF4-FFF2-40B4-BE49-F238E27FC236}">
                <a16:creationId xmlns:a16="http://schemas.microsoft.com/office/drawing/2014/main" id="{679B45C6-824F-883A-6BD6-0BD717A175C7}"/>
              </a:ext>
            </a:extLst>
          </p:cNvPr>
          <p:cNvPicPr>
            <a:picLocks noChangeAspect="1"/>
          </p:cNvPicPr>
          <p:nvPr/>
        </p:nvPicPr>
        <p:blipFill>
          <a:blip r:embed="rId2"/>
          <a:stretch>
            <a:fillRect/>
          </a:stretch>
        </p:blipFill>
        <p:spPr>
          <a:xfrm>
            <a:off x="838201" y="2257895"/>
            <a:ext cx="3071752" cy="2342210"/>
          </a:xfrm>
          <a:prstGeom prst="rect">
            <a:avLst/>
          </a:prstGeom>
        </p:spPr>
      </p:pic>
      <p:cxnSp>
        <p:nvCxnSpPr>
          <p:cNvPr id="12" name="Straight Connector 11">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815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41BCEA-7915-E212-4187-5E538B02D0E2}"/>
              </a:ext>
            </a:extLst>
          </p:cNvPr>
          <p:cNvSpPr>
            <a:spLocks noGrp="1"/>
          </p:cNvSpPr>
          <p:nvPr>
            <p:ph idx="1"/>
          </p:nvPr>
        </p:nvSpPr>
        <p:spPr>
          <a:xfrm>
            <a:off x="4748153" y="2672370"/>
            <a:ext cx="7158357" cy="3504591"/>
          </a:xfrm>
        </p:spPr>
        <p:txBody>
          <a:bodyPr>
            <a:noAutofit/>
          </a:bodyPr>
          <a:lstStyle/>
          <a:p>
            <a:pPr marL="0" indent="0">
              <a:lnSpc>
                <a:spcPct val="100000"/>
              </a:lnSpc>
              <a:buNone/>
            </a:pPr>
            <a:r>
              <a:rPr lang="en-US" sz="1800" b="1"/>
              <a:t>What is a Feedforward Network?</a:t>
            </a:r>
          </a:p>
          <a:p>
            <a:pPr marL="742950" lvl="1" indent="-285750">
              <a:lnSpc>
                <a:spcPct val="100000"/>
              </a:lnSpc>
              <a:buFont typeface="Arial" panose="020B0604020202020204" pitchFamily="34" charset="0"/>
              <a:buChar char="•"/>
            </a:pPr>
            <a:r>
              <a:rPr lang="en-US" i="0"/>
              <a:t>Fully connected submodule used in Transformer blocks.</a:t>
            </a:r>
          </a:p>
          <a:p>
            <a:pPr marL="742950" lvl="1" indent="-285750">
              <a:lnSpc>
                <a:spcPct val="100000"/>
              </a:lnSpc>
              <a:buFont typeface="Arial" panose="020B0604020202020204" pitchFamily="34" charset="0"/>
              <a:buChar char="•"/>
            </a:pPr>
            <a:r>
              <a:rPr lang="en-US" i="0"/>
              <a:t>Consists of:</a:t>
            </a:r>
          </a:p>
          <a:p>
            <a:pPr marL="1143000" lvl="2" indent="-228600">
              <a:lnSpc>
                <a:spcPct val="100000"/>
              </a:lnSpc>
              <a:buFont typeface="Arial" panose="020B0604020202020204" pitchFamily="34" charset="0"/>
              <a:buChar char="•"/>
            </a:pPr>
            <a:r>
              <a:rPr lang="en-US" sz="1800"/>
              <a:t>Input Linear Layer: Expands embeddings to higher dimensions.</a:t>
            </a:r>
          </a:p>
          <a:p>
            <a:pPr marL="1143000" lvl="2" indent="-228600">
              <a:lnSpc>
                <a:spcPct val="100000"/>
              </a:lnSpc>
              <a:buFont typeface="Arial" panose="020B0604020202020204" pitchFamily="34" charset="0"/>
              <a:buChar char="•"/>
            </a:pPr>
            <a:r>
              <a:rPr lang="en-US" sz="1800"/>
              <a:t>Activation Function (e.g., GELU, </a:t>
            </a:r>
            <a:r>
              <a:rPr lang="en-US" sz="1800" err="1"/>
              <a:t>ReLU</a:t>
            </a:r>
            <a:r>
              <a:rPr lang="en-US" sz="1800"/>
              <a:t>, </a:t>
            </a:r>
            <a:r>
              <a:rPr lang="en-US" sz="1800" err="1"/>
              <a:t>SwiGLU</a:t>
            </a:r>
            <a:r>
              <a:rPr lang="en-US" sz="1800"/>
              <a:t>, etc.): Applies a non-linear transformation. We will use GELU.</a:t>
            </a:r>
          </a:p>
          <a:p>
            <a:pPr marL="1143000" lvl="2" indent="-228600">
              <a:lnSpc>
                <a:spcPct val="100000"/>
              </a:lnSpc>
              <a:buFont typeface="Arial" panose="020B0604020202020204" pitchFamily="34" charset="0"/>
              <a:buChar char="•"/>
            </a:pPr>
            <a:r>
              <a:rPr lang="en-US" sz="1800"/>
              <a:t>Output Linear Layer: Compresses embeddings back to original size.</a:t>
            </a:r>
          </a:p>
          <a:p>
            <a:pPr marL="742950" lvl="1" indent="-285750">
              <a:lnSpc>
                <a:spcPct val="100000"/>
              </a:lnSpc>
              <a:buFont typeface="Arial" panose="020B0604020202020204" pitchFamily="34" charset="0"/>
              <a:buChar char="•"/>
            </a:pPr>
            <a:r>
              <a:rPr lang="en-US" i="0"/>
              <a:t>Purpose: Enhances the model's ability to learn richer representations while maintaining input-output dimension consistency.</a:t>
            </a:r>
          </a:p>
          <a:p>
            <a:pPr marL="742950" lvl="1" indent="-285750">
              <a:lnSpc>
                <a:spcPct val="100000"/>
              </a:lnSpc>
              <a:buFont typeface="Arial" panose="020B0604020202020204" pitchFamily="34" charset="0"/>
              <a:buChar char="•"/>
            </a:pPr>
            <a:r>
              <a:rPr lang="en-US" i="0"/>
              <a:t>Common GPT Example: Embedding size expands from </a:t>
            </a:r>
            <a:r>
              <a:rPr lang="en-US"/>
              <a:t>768 → 3072 → 768.</a:t>
            </a:r>
          </a:p>
        </p:txBody>
      </p:sp>
    </p:spTree>
    <p:extLst>
      <p:ext uri="{BB962C8B-B14F-4D97-AF65-F5344CB8AC3E}">
        <p14:creationId xmlns:p14="http://schemas.microsoft.com/office/powerpoint/2010/main" val="231870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6C147E6-7408-0F58-DFA4-A5F88674C4F8}"/>
            </a:ext>
          </a:extLst>
        </p:cNvPr>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24EBF25-D875-40D6-AB6C-08D03E3CC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F4CDC-FC9F-B3B2-D4E5-42C76DBCE385}"/>
              </a:ext>
            </a:extLst>
          </p:cNvPr>
          <p:cNvSpPr>
            <a:spLocks noGrp="1"/>
          </p:cNvSpPr>
          <p:nvPr>
            <p:ph type="title"/>
          </p:nvPr>
        </p:nvSpPr>
        <p:spPr>
          <a:xfrm>
            <a:off x="838200" y="464107"/>
            <a:ext cx="10491331" cy="868934"/>
          </a:xfrm>
        </p:spPr>
        <p:txBody>
          <a:bodyPr>
            <a:normAutofit/>
          </a:bodyPr>
          <a:lstStyle/>
          <a:p>
            <a:r>
              <a:rPr lang="en-US"/>
              <a:t>Feedforward layer</a:t>
            </a:r>
          </a:p>
        </p:txBody>
      </p:sp>
      <p:cxnSp>
        <p:nvCxnSpPr>
          <p:cNvPr id="3083" name="Straight Connector 3082">
            <a:extLst>
              <a:ext uri="{FF2B5EF4-FFF2-40B4-BE49-F238E27FC236}">
                <a16:creationId xmlns:a16="http://schemas.microsoft.com/office/drawing/2014/main" id="{D0F9F2E6-8400-4B6D-A1A4-519072C85A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A353D7-AA7E-37FE-B1B6-C05143FCFF4A}"/>
              </a:ext>
            </a:extLst>
          </p:cNvPr>
          <p:cNvSpPr>
            <a:spLocks noGrp="1"/>
          </p:cNvSpPr>
          <p:nvPr>
            <p:ph idx="1"/>
          </p:nvPr>
        </p:nvSpPr>
        <p:spPr>
          <a:xfrm>
            <a:off x="838200" y="2206309"/>
            <a:ext cx="6062221" cy="3813492"/>
          </a:xfrm>
        </p:spPr>
        <p:txBody>
          <a:bodyPr>
            <a:normAutofit/>
          </a:bodyPr>
          <a:lstStyle/>
          <a:p>
            <a:pPr marL="0" indent="0">
              <a:lnSpc>
                <a:spcPct val="100000"/>
              </a:lnSpc>
              <a:buNone/>
            </a:pPr>
            <a:r>
              <a:rPr lang="en-US" sz="1500" b="1">
                <a:latin typeface="Arial" panose="020B0604020202020204" pitchFamily="34" charset="0"/>
                <a:cs typeface="Arial" panose="020B0604020202020204" pitchFamily="34" charset="0"/>
              </a:rPr>
              <a:t>GELU vs. </a:t>
            </a:r>
            <a:r>
              <a:rPr lang="en-US" sz="1500" b="1" err="1">
                <a:latin typeface="Arial" panose="020B0604020202020204" pitchFamily="34" charset="0"/>
                <a:cs typeface="Arial" panose="020B0604020202020204" pitchFamily="34" charset="0"/>
              </a:rPr>
              <a:t>ReLU</a:t>
            </a:r>
            <a:endParaRPr lang="en-US" sz="1500">
              <a:latin typeface="Arial" panose="020B0604020202020204" pitchFamily="34" charset="0"/>
              <a:cs typeface="Arial" panose="020B0604020202020204" pitchFamily="34" charset="0"/>
            </a:endParaRPr>
          </a:p>
          <a:p>
            <a:pPr marL="742950" lvl="1" indent="-285750">
              <a:lnSpc>
                <a:spcPct val="100000"/>
              </a:lnSpc>
              <a:buFont typeface="Arial" panose="020B0604020202020204" pitchFamily="34" charset="0"/>
              <a:buChar char="•"/>
            </a:pPr>
            <a:r>
              <a:rPr lang="en-US" sz="1500" b="1" err="1">
                <a:latin typeface="Arial" panose="020B0604020202020204" pitchFamily="34" charset="0"/>
                <a:cs typeface="Arial" panose="020B0604020202020204" pitchFamily="34" charset="0"/>
              </a:rPr>
              <a:t>ReLU</a:t>
            </a:r>
            <a:r>
              <a:rPr lang="en-US" sz="1500">
                <a:latin typeface="Arial" panose="020B0604020202020204" pitchFamily="34" charset="0"/>
                <a:cs typeface="Arial" panose="020B0604020202020204" pitchFamily="34" charset="0"/>
              </a:rPr>
              <a:t>:</a:t>
            </a:r>
          </a:p>
          <a:p>
            <a:pPr marL="1143000" lvl="2" indent="-228600">
              <a:lnSpc>
                <a:spcPct val="100000"/>
              </a:lnSpc>
              <a:buFont typeface="Arial" panose="020B0604020202020204" pitchFamily="34" charset="0"/>
              <a:buChar char="•"/>
            </a:pPr>
            <a:r>
              <a:rPr lang="en-US" sz="1500">
                <a:latin typeface="Arial" panose="020B0604020202020204" pitchFamily="34" charset="0"/>
                <a:cs typeface="Arial" panose="020B0604020202020204" pitchFamily="34" charset="0"/>
              </a:rPr>
              <a:t>Outputs max(0,x), ignoring all negative values.</a:t>
            </a:r>
          </a:p>
          <a:p>
            <a:pPr marL="1143000" lvl="2" indent="-228600">
              <a:lnSpc>
                <a:spcPct val="100000"/>
              </a:lnSpc>
              <a:buFont typeface="Arial" panose="020B0604020202020204" pitchFamily="34" charset="0"/>
              <a:buChar char="•"/>
            </a:pPr>
            <a:r>
              <a:rPr lang="en-US" sz="1500">
                <a:latin typeface="Arial" panose="020B0604020202020204" pitchFamily="34" charset="0"/>
                <a:cs typeface="Arial" panose="020B0604020202020204" pitchFamily="34" charset="0"/>
              </a:rPr>
              <a:t>Simple but can result in "dead neurons" (inactive units).</a:t>
            </a:r>
          </a:p>
          <a:p>
            <a:pPr marL="742950" lvl="1" indent="-285750">
              <a:lnSpc>
                <a:spcPct val="100000"/>
              </a:lnSpc>
              <a:buFont typeface="Arial" panose="020B0604020202020204" pitchFamily="34" charset="0"/>
              <a:buChar char="•"/>
            </a:pPr>
            <a:r>
              <a:rPr lang="en-US" sz="1500" b="1">
                <a:latin typeface="Arial" panose="020B0604020202020204" pitchFamily="34" charset="0"/>
                <a:cs typeface="Arial" panose="020B0604020202020204" pitchFamily="34" charset="0"/>
              </a:rPr>
              <a:t>GELU</a:t>
            </a:r>
            <a:r>
              <a:rPr lang="en-US" sz="1500">
                <a:latin typeface="Arial" panose="020B0604020202020204" pitchFamily="34" charset="0"/>
                <a:cs typeface="Arial" panose="020B0604020202020204" pitchFamily="34" charset="0"/>
              </a:rPr>
              <a:t>:</a:t>
            </a:r>
          </a:p>
          <a:p>
            <a:pPr marL="1143000" lvl="2" indent="-228600">
              <a:lnSpc>
                <a:spcPct val="100000"/>
              </a:lnSpc>
              <a:buFont typeface="Arial" panose="020B0604020202020204" pitchFamily="34" charset="0"/>
              <a:buChar char="•"/>
            </a:pPr>
            <a:r>
              <a:rPr lang="en-US" sz="1500">
                <a:latin typeface="Arial" panose="020B0604020202020204" pitchFamily="34" charset="0"/>
                <a:cs typeface="Arial" panose="020B0604020202020204" pitchFamily="34" charset="0"/>
              </a:rPr>
              <a:t>Smooth function</a:t>
            </a:r>
          </a:p>
          <a:p>
            <a:pPr marL="1143000" lvl="2" indent="-228600">
              <a:lnSpc>
                <a:spcPct val="100000"/>
              </a:lnSpc>
              <a:buFont typeface="Arial" panose="020B0604020202020204" pitchFamily="34" charset="0"/>
              <a:buChar char="•"/>
            </a:pPr>
            <a:endParaRPr lang="en-US" sz="1500">
              <a:latin typeface="Arial" panose="020B0604020202020204" pitchFamily="34" charset="0"/>
              <a:cs typeface="Arial" panose="020B0604020202020204" pitchFamily="34" charset="0"/>
            </a:endParaRPr>
          </a:p>
          <a:p>
            <a:pPr marL="1143000" lvl="2" indent="-228600">
              <a:lnSpc>
                <a:spcPct val="100000"/>
              </a:lnSpc>
              <a:buFont typeface="Arial" panose="020B0604020202020204" pitchFamily="34" charset="0"/>
              <a:buChar char="•"/>
            </a:pPr>
            <a:endParaRPr lang="en-US" sz="1500">
              <a:latin typeface="Arial" panose="020B0604020202020204" pitchFamily="34" charset="0"/>
              <a:cs typeface="Arial" panose="020B0604020202020204" pitchFamily="34" charset="0"/>
            </a:endParaRPr>
          </a:p>
          <a:p>
            <a:pPr marL="1143000" lvl="2" indent="-228600">
              <a:lnSpc>
                <a:spcPct val="100000"/>
              </a:lnSpc>
              <a:buFont typeface="Arial" panose="020B0604020202020204" pitchFamily="34" charset="0"/>
              <a:buChar char="•"/>
            </a:pPr>
            <a:endParaRPr lang="en-US" sz="1500">
              <a:latin typeface="Arial" panose="020B0604020202020204" pitchFamily="34" charset="0"/>
              <a:cs typeface="Arial" panose="020B0604020202020204" pitchFamily="34" charset="0"/>
            </a:endParaRPr>
          </a:p>
          <a:p>
            <a:pPr marL="1143000" lvl="2" indent="-228600">
              <a:lnSpc>
                <a:spcPct val="100000"/>
              </a:lnSpc>
              <a:buFont typeface="Arial" panose="020B0604020202020204" pitchFamily="34" charset="0"/>
              <a:buChar char="•"/>
            </a:pPr>
            <a:r>
              <a:rPr lang="en-US" sz="1500">
                <a:latin typeface="Arial" panose="020B0604020202020204" pitchFamily="34" charset="0"/>
                <a:cs typeface="Arial" panose="020B0604020202020204" pitchFamily="34" charset="0"/>
              </a:rPr>
              <a:t>Allows small, non-zero contributions from negative inputs.</a:t>
            </a:r>
          </a:p>
          <a:p>
            <a:pPr marL="1143000" lvl="2" indent="-228600">
              <a:lnSpc>
                <a:spcPct val="100000"/>
              </a:lnSpc>
              <a:buFont typeface="Arial" panose="020B0604020202020204" pitchFamily="34" charset="0"/>
              <a:buChar char="•"/>
            </a:pPr>
            <a:r>
              <a:rPr lang="en-US" sz="1500">
                <a:latin typeface="Arial" panose="020B0604020202020204" pitchFamily="34" charset="0"/>
                <a:cs typeface="Arial" panose="020B0604020202020204" pitchFamily="34" charset="0"/>
              </a:rPr>
              <a:t>Enables smoother gradient flow, improving optimization in deep models.</a:t>
            </a:r>
          </a:p>
        </p:txBody>
      </p:sp>
      <p:pic>
        <p:nvPicPr>
          <p:cNvPr id="5" name="Picture 4" descr="A graph of function and function&#10;&#10;AI-generated content may be incorrect.">
            <a:extLst>
              <a:ext uri="{FF2B5EF4-FFF2-40B4-BE49-F238E27FC236}">
                <a16:creationId xmlns:a16="http://schemas.microsoft.com/office/drawing/2014/main" id="{87416D11-8079-DEC3-04EA-D65FD79CEED5}"/>
              </a:ext>
            </a:extLst>
          </p:cNvPr>
          <p:cNvPicPr>
            <a:picLocks noChangeAspect="1"/>
          </p:cNvPicPr>
          <p:nvPr/>
        </p:nvPicPr>
        <p:blipFill>
          <a:blip r:embed="rId2"/>
          <a:stretch>
            <a:fillRect/>
          </a:stretch>
        </p:blipFill>
        <p:spPr>
          <a:xfrm>
            <a:off x="7265690" y="2749076"/>
            <a:ext cx="4617816" cy="2072789"/>
          </a:xfrm>
          <a:prstGeom prst="rect">
            <a:avLst/>
          </a:prstGeom>
        </p:spPr>
      </p:pic>
      <p:pic>
        <p:nvPicPr>
          <p:cNvPr id="3076" name="Picture 4" descr="figure">
            <a:extLst>
              <a:ext uri="{FF2B5EF4-FFF2-40B4-BE49-F238E27FC236}">
                <a16:creationId xmlns:a16="http://schemas.microsoft.com/office/drawing/2014/main" id="{8B4FE76F-DC56-F305-7750-A6D75B2917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23228" y="4193753"/>
            <a:ext cx="3457118" cy="37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76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87B67-41E0-D763-4042-CCA06419220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748E5C4-68B9-1801-CC27-481FCA3445C9}"/>
              </a:ext>
            </a:extLst>
          </p:cNvPr>
          <p:cNvSpPr/>
          <p:nvPr/>
        </p:nvSpPr>
        <p:spPr>
          <a:xfrm>
            <a:off x="1276404" y="231820"/>
            <a:ext cx="9277982" cy="15397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9" name="Rectangle: Rounded Corners 10">
            <a:extLst>
              <a:ext uri="{FF2B5EF4-FFF2-40B4-BE49-F238E27FC236}">
                <a16:creationId xmlns:a16="http://schemas.microsoft.com/office/drawing/2014/main" id="{6A68CFD0-06D1-2EB4-4360-F6C757F3680D}"/>
              </a:ext>
            </a:extLst>
          </p:cNvPr>
          <p:cNvSpPr/>
          <p:nvPr/>
        </p:nvSpPr>
        <p:spPr>
          <a:xfrm>
            <a:off x="5009804" y="680107"/>
            <a:ext cx="1982756"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0" name="Rectangle: Rounded Corners 11">
            <a:extLst>
              <a:ext uri="{FF2B5EF4-FFF2-40B4-BE49-F238E27FC236}">
                <a16:creationId xmlns:a16="http://schemas.microsoft.com/office/drawing/2014/main" id="{E67AD675-6BBA-3DEE-A599-087901ABD2D5}"/>
              </a:ext>
            </a:extLst>
          </p:cNvPr>
          <p:cNvSpPr/>
          <p:nvPr/>
        </p:nvSpPr>
        <p:spPr>
          <a:xfrm>
            <a:off x="8287484" y="603561"/>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12" name="Rectangle: Rounded Corners 12">
            <a:extLst>
              <a:ext uri="{FF2B5EF4-FFF2-40B4-BE49-F238E27FC236}">
                <a16:creationId xmlns:a16="http://schemas.microsoft.com/office/drawing/2014/main" id="{6648082D-14C7-63FD-0E84-C66C7A1E78C9}"/>
              </a:ext>
            </a:extLst>
          </p:cNvPr>
          <p:cNvSpPr/>
          <p:nvPr/>
        </p:nvSpPr>
        <p:spPr>
          <a:xfrm>
            <a:off x="1276404" y="689713"/>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13" name="TextBox 14">
            <a:extLst>
              <a:ext uri="{FF2B5EF4-FFF2-40B4-BE49-F238E27FC236}">
                <a16:creationId xmlns:a16="http://schemas.microsoft.com/office/drawing/2014/main" id="{4A248CDA-1123-B604-C857-A3FBF0024E0C}"/>
              </a:ext>
            </a:extLst>
          </p:cNvPr>
          <p:cNvSpPr txBox="1"/>
          <p:nvPr/>
        </p:nvSpPr>
        <p:spPr>
          <a:xfrm>
            <a:off x="3796747" y="231820"/>
            <a:ext cx="440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14" name="TextBox 18">
            <a:extLst>
              <a:ext uri="{FF2B5EF4-FFF2-40B4-BE49-F238E27FC236}">
                <a16:creationId xmlns:a16="http://schemas.microsoft.com/office/drawing/2014/main" id="{B153E586-F935-0F3C-7669-0C399394AADE}"/>
              </a:ext>
            </a:extLst>
          </p:cNvPr>
          <p:cNvSpPr txBox="1"/>
          <p:nvPr/>
        </p:nvSpPr>
        <p:spPr>
          <a:xfrm>
            <a:off x="344114" y="867971"/>
            <a:ext cx="81775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15" name="TextBox 19">
            <a:extLst>
              <a:ext uri="{FF2B5EF4-FFF2-40B4-BE49-F238E27FC236}">
                <a16:creationId xmlns:a16="http://schemas.microsoft.com/office/drawing/2014/main" id="{E9314939-844E-C205-E4A1-A51300708077}"/>
              </a:ext>
            </a:extLst>
          </p:cNvPr>
          <p:cNvSpPr txBox="1"/>
          <p:nvPr/>
        </p:nvSpPr>
        <p:spPr>
          <a:xfrm>
            <a:off x="3460592" y="1000670"/>
            <a:ext cx="14327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16" name="TextBox 21">
            <a:extLst>
              <a:ext uri="{FF2B5EF4-FFF2-40B4-BE49-F238E27FC236}">
                <a16:creationId xmlns:a16="http://schemas.microsoft.com/office/drawing/2014/main" id="{5CB0B69D-7436-6965-F00D-B9CBBF117096}"/>
              </a:ext>
            </a:extLst>
          </p:cNvPr>
          <p:cNvSpPr txBox="1"/>
          <p:nvPr/>
        </p:nvSpPr>
        <p:spPr>
          <a:xfrm>
            <a:off x="6956477" y="963564"/>
            <a:ext cx="133100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17" name="TextBox 22">
            <a:extLst>
              <a:ext uri="{FF2B5EF4-FFF2-40B4-BE49-F238E27FC236}">
                <a16:creationId xmlns:a16="http://schemas.microsoft.com/office/drawing/2014/main" id="{4AFD7280-90A7-212C-DD1D-284C91C5F8F2}"/>
              </a:ext>
            </a:extLst>
          </p:cNvPr>
          <p:cNvSpPr txBox="1"/>
          <p:nvPr/>
        </p:nvSpPr>
        <p:spPr>
          <a:xfrm>
            <a:off x="10562115" y="944915"/>
            <a:ext cx="1342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18" name="Straight Arrow Connector 17">
            <a:extLst>
              <a:ext uri="{FF2B5EF4-FFF2-40B4-BE49-F238E27FC236}">
                <a16:creationId xmlns:a16="http://schemas.microsoft.com/office/drawing/2014/main" id="{4EF6289D-55D7-FC8A-715D-AC7A9FC04639}"/>
              </a:ext>
            </a:extLst>
          </p:cNvPr>
          <p:cNvCxnSpPr>
            <a:cxnSpLocks/>
          </p:cNvCxnSpPr>
          <p:nvPr/>
        </p:nvCxnSpPr>
        <p:spPr>
          <a:xfrm>
            <a:off x="346975" y="1951663"/>
            <a:ext cx="1078590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EC180E1-AB35-87F6-262D-616464924344}"/>
              </a:ext>
            </a:extLst>
          </p:cNvPr>
          <p:cNvSpPr txBox="1"/>
          <p:nvPr/>
        </p:nvSpPr>
        <p:spPr>
          <a:xfrm>
            <a:off x="267501" y="2097505"/>
            <a:ext cx="2614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Felix Titling"/>
              </a:rPr>
              <a:t>Lm</a:t>
            </a:r>
            <a:r>
              <a:rPr lang="en-US">
                <a:latin typeface="Felix Titling"/>
              </a:rPr>
              <a:t> Head overview: </a:t>
            </a:r>
          </a:p>
        </p:txBody>
      </p:sp>
      <p:sp>
        <p:nvSpPr>
          <p:cNvPr id="513" name="Rectangle 512">
            <a:extLst>
              <a:ext uri="{FF2B5EF4-FFF2-40B4-BE49-F238E27FC236}">
                <a16:creationId xmlns:a16="http://schemas.microsoft.com/office/drawing/2014/main" id="{8C424997-8C98-5013-EFF9-FCCD181C8942}"/>
              </a:ext>
            </a:extLst>
          </p:cNvPr>
          <p:cNvSpPr/>
          <p:nvPr/>
        </p:nvSpPr>
        <p:spPr>
          <a:xfrm>
            <a:off x="8205618" y="231820"/>
            <a:ext cx="3535630" cy="1795551"/>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6EDC6B7-FE95-D6B6-5628-E9AA0A94571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870" t="4348" r="1246" b="3033"/>
          <a:stretch/>
        </p:blipFill>
        <p:spPr>
          <a:xfrm>
            <a:off x="179960" y="3334041"/>
            <a:ext cx="6726692" cy="2834246"/>
          </a:xfrm>
          <a:prstGeom prst="rect">
            <a:avLst/>
          </a:prstGeom>
        </p:spPr>
      </p:pic>
      <p:pic>
        <p:nvPicPr>
          <p:cNvPr id="1026" name="Picture 2">
            <a:extLst>
              <a:ext uri="{FF2B5EF4-FFF2-40B4-BE49-F238E27FC236}">
                <a16:creationId xmlns:a16="http://schemas.microsoft.com/office/drawing/2014/main" id="{9DF8E181-0CB6-9937-0064-9BB24AF7C56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48289" t="7473"/>
          <a:stretch/>
        </p:blipFill>
        <p:spPr bwMode="auto">
          <a:xfrm>
            <a:off x="8606045" y="2159351"/>
            <a:ext cx="2955261" cy="240600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C8B3C80E-8D7F-52B6-EF39-2991FF783EE6}"/>
              </a:ext>
            </a:extLst>
          </p:cNvPr>
          <p:cNvCxnSpPr>
            <a:cxnSpLocks/>
          </p:cNvCxnSpPr>
          <p:nvPr/>
        </p:nvCxnSpPr>
        <p:spPr>
          <a:xfrm>
            <a:off x="6906652" y="4095968"/>
            <a:ext cx="21919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03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wheel(1)">
                                      <p:cBhvr>
                                        <p:cTn id="7" dur="20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F499-FB26-B6C0-0E24-09A902EB8C8D}"/>
              </a:ext>
            </a:extLst>
          </p:cNvPr>
          <p:cNvSpPr>
            <a:spLocks noGrp="1"/>
          </p:cNvSpPr>
          <p:nvPr>
            <p:ph type="title"/>
          </p:nvPr>
        </p:nvSpPr>
        <p:spPr/>
        <p:txBody>
          <a:bodyPr/>
          <a:lstStyle/>
          <a:p>
            <a:r>
              <a:rPr lang="en-US"/>
              <a:t>METHODS TO IMPROVE LLM TASK</a:t>
            </a:r>
          </a:p>
        </p:txBody>
      </p:sp>
      <p:sp>
        <p:nvSpPr>
          <p:cNvPr id="3" name="Content Placeholder 2">
            <a:extLst>
              <a:ext uri="{FF2B5EF4-FFF2-40B4-BE49-F238E27FC236}">
                <a16:creationId xmlns:a16="http://schemas.microsoft.com/office/drawing/2014/main" id="{39E16DCB-08CB-E96A-49C4-85910976C243}"/>
              </a:ext>
            </a:extLst>
          </p:cNvPr>
          <p:cNvSpPr>
            <a:spLocks noGrp="1"/>
          </p:cNvSpPr>
          <p:nvPr>
            <p:ph idx="1"/>
          </p:nvPr>
        </p:nvSpPr>
        <p:spPr>
          <a:xfrm>
            <a:off x="158579" y="1974972"/>
            <a:ext cx="6736492" cy="4796531"/>
          </a:xfrm>
        </p:spPr>
        <p:txBody>
          <a:bodyPr vert="horz" lIns="91440" tIns="45720" rIns="91440" bIns="45720" rtlCol="0" anchor="t">
            <a:normAutofit fontScale="92500" lnSpcReduction="10000"/>
          </a:bodyPr>
          <a:lstStyle/>
          <a:p>
            <a:r>
              <a:rPr lang="en-US">
                <a:latin typeface="Times New Roman" panose="02020603050405020304" pitchFamily="18" charset="0"/>
                <a:cs typeface="Times New Roman" panose="02020603050405020304" pitchFamily="18" charset="0"/>
              </a:rPr>
              <a:t>Prompt Engineering</a:t>
            </a:r>
          </a:p>
          <a:p>
            <a:pPr lvl="1"/>
            <a:r>
              <a:rPr lang="en-US" i="0">
                <a:latin typeface="Times New Roman" panose="02020603050405020304" pitchFamily="18" charset="0"/>
                <a:cs typeface="Times New Roman" panose="02020603050405020304" pitchFamily="18" charset="0"/>
              </a:rPr>
              <a:t>Guides model behavior without modifying its weights.</a:t>
            </a:r>
          </a:p>
          <a:p>
            <a:r>
              <a:rPr lang="en-US">
                <a:latin typeface="Times New Roman" panose="02020603050405020304" pitchFamily="18" charset="0"/>
                <a:cs typeface="Times New Roman" panose="02020603050405020304" pitchFamily="18" charset="0"/>
              </a:rPr>
              <a:t>Fine-Tuning</a:t>
            </a:r>
          </a:p>
          <a:p>
            <a:pPr lvl="1"/>
            <a:r>
              <a:rPr lang="en-US" i="0">
                <a:latin typeface="Times New Roman" panose="02020603050405020304" pitchFamily="18" charset="0"/>
                <a:cs typeface="Times New Roman" panose="02020603050405020304" pitchFamily="18" charset="0"/>
              </a:rPr>
              <a:t>Adjusts model weights using domain-specific data</a:t>
            </a:r>
          </a:p>
          <a:p>
            <a:r>
              <a:rPr lang="en-US">
                <a:latin typeface="Times New Roman" panose="02020603050405020304" pitchFamily="18" charset="0"/>
                <a:cs typeface="Times New Roman" panose="02020603050405020304" pitchFamily="18" charset="0"/>
              </a:rPr>
              <a:t>Reinforcement Learning (RLHF - Reinforcement Learning with Human Feedback)</a:t>
            </a:r>
          </a:p>
          <a:p>
            <a:pPr lvl="1"/>
            <a:r>
              <a:rPr lang="en-US" i="0">
                <a:latin typeface="Times New Roman" panose="02020603050405020304" pitchFamily="18" charset="0"/>
                <a:cs typeface="Times New Roman" panose="02020603050405020304" pitchFamily="18" charset="0"/>
              </a:rPr>
              <a:t>Trains the model using reward signals from human feedback. </a:t>
            </a:r>
          </a:p>
          <a:p>
            <a:pPr lvl="1"/>
            <a:r>
              <a:rPr lang="en-US" i="0">
                <a:latin typeface="Times New Roman" panose="02020603050405020304" pitchFamily="18" charset="0"/>
                <a:cs typeface="Times New Roman" panose="02020603050405020304" pitchFamily="18" charset="0"/>
              </a:rPr>
              <a:t>Helps align responses with human preferences and reduces harmful outcomes outputs.</a:t>
            </a:r>
          </a:p>
          <a:p>
            <a:r>
              <a:rPr lang="en-US">
                <a:latin typeface="Times New Roman" panose="02020603050405020304" pitchFamily="18" charset="0"/>
                <a:cs typeface="Times New Roman" panose="02020603050405020304" pitchFamily="18" charset="0"/>
              </a:rPr>
              <a:t>Hyperparameter Tuning</a:t>
            </a:r>
          </a:p>
          <a:p>
            <a:pPr lvl="1"/>
            <a:r>
              <a:rPr lang="en-US" i="0">
                <a:latin typeface="Times New Roman" panose="02020603050405020304" pitchFamily="18" charset="0"/>
                <a:cs typeface="Times New Roman" panose="02020603050405020304" pitchFamily="18" charset="0"/>
              </a:rPr>
              <a:t>Optimizes model settings like learning rate and batch size.</a:t>
            </a:r>
          </a:p>
          <a:p>
            <a:r>
              <a:rPr lang="en-US">
                <a:latin typeface="Times New Roman" panose="02020603050405020304" pitchFamily="18" charset="0"/>
                <a:cs typeface="Times New Roman" panose="02020603050405020304" pitchFamily="18" charset="0"/>
              </a:rPr>
              <a:t>Retrieval-Augmented Generation (RAG)</a:t>
            </a:r>
          </a:p>
          <a:p>
            <a:pPr lvl="1"/>
            <a:r>
              <a:rPr lang="en-US" i="0">
                <a:latin typeface="Times New Roman" panose="02020603050405020304" pitchFamily="18" charset="0"/>
                <a:cs typeface="Times New Roman" panose="02020603050405020304" pitchFamily="18" charset="0"/>
              </a:rPr>
              <a:t>Enhances responses by retrieving external knowledge before generation.</a:t>
            </a:r>
          </a:p>
          <a:p>
            <a:pPr marL="0" indent="0">
              <a:buNone/>
            </a:pPr>
            <a:endParaRPr lang="en-US"/>
          </a:p>
        </p:txBody>
      </p:sp>
      <p:pic>
        <p:nvPicPr>
          <p:cNvPr id="4" name="Picture 3">
            <a:extLst>
              <a:ext uri="{FF2B5EF4-FFF2-40B4-BE49-F238E27FC236}">
                <a16:creationId xmlns:a16="http://schemas.microsoft.com/office/drawing/2014/main" id="{10FA1BE4-7D88-08FF-D6F6-41A0D755F437}"/>
              </a:ext>
            </a:extLst>
          </p:cNvPr>
          <p:cNvPicPr>
            <a:picLocks noChangeAspect="1"/>
          </p:cNvPicPr>
          <p:nvPr/>
        </p:nvPicPr>
        <p:blipFill>
          <a:blip r:embed="rId2"/>
          <a:srcRect l="566" t="1244" r="1376"/>
          <a:stretch/>
        </p:blipFill>
        <p:spPr>
          <a:xfrm>
            <a:off x="7179276" y="2211572"/>
            <a:ext cx="5140411" cy="2434856"/>
          </a:xfrm>
          <a:prstGeom prst="rect">
            <a:avLst/>
          </a:prstGeom>
        </p:spPr>
      </p:pic>
      <p:cxnSp>
        <p:nvCxnSpPr>
          <p:cNvPr id="6" name="Straight Connector 5">
            <a:extLst>
              <a:ext uri="{FF2B5EF4-FFF2-40B4-BE49-F238E27FC236}">
                <a16:creationId xmlns:a16="http://schemas.microsoft.com/office/drawing/2014/main" id="{D0B67092-54E7-D709-9743-83E3F30B02B0}"/>
              </a:ext>
            </a:extLst>
          </p:cNvPr>
          <p:cNvCxnSpPr/>
          <p:nvPr/>
        </p:nvCxnSpPr>
        <p:spPr>
          <a:xfrm>
            <a:off x="7080422" y="1701801"/>
            <a:ext cx="0" cy="515619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304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87AFDA19-339D-401F-9E65-62AACEEE2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F9311-E4E4-E0D2-E94D-56559CE79B94}"/>
              </a:ext>
            </a:extLst>
          </p:cNvPr>
          <p:cNvSpPr>
            <a:spLocks noGrp="1"/>
          </p:cNvSpPr>
          <p:nvPr>
            <p:ph type="title"/>
          </p:nvPr>
        </p:nvSpPr>
        <p:spPr>
          <a:xfrm>
            <a:off x="838201" y="681038"/>
            <a:ext cx="5053928" cy="1687809"/>
          </a:xfrm>
        </p:spPr>
        <p:txBody>
          <a:bodyPr>
            <a:normAutofit/>
          </a:bodyPr>
          <a:lstStyle/>
          <a:p>
            <a:r>
              <a:rPr lang="en-US"/>
              <a:t>Sources</a:t>
            </a:r>
          </a:p>
        </p:txBody>
      </p:sp>
      <p:sp>
        <p:nvSpPr>
          <p:cNvPr id="3" name="Content Placeholder 2">
            <a:extLst>
              <a:ext uri="{FF2B5EF4-FFF2-40B4-BE49-F238E27FC236}">
                <a16:creationId xmlns:a16="http://schemas.microsoft.com/office/drawing/2014/main" id="{8F801925-3BEB-AB54-D265-4C233C00457F}"/>
              </a:ext>
            </a:extLst>
          </p:cNvPr>
          <p:cNvSpPr>
            <a:spLocks noGrp="1"/>
          </p:cNvSpPr>
          <p:nvPr>
            <p:ph idx="1"/>
          </p:nvPr>
        </p:nvSpPr>
        <p:spPr>
          <a:xfrm>
            <a:off x="838201" y="2590799"/>
            <a:ext cx="5053928" cy="3586163"/>
          </a:xfrm>
        </p:spPr>
        <p:txBody>
          <a:bodyPr vert="horz" lIns="91440" tIns="45720" rIns="91440" bIns="45720" rtlCol="0">
            <a:normAutofit/>
          </a:bodyPr>
          <a:lstStyle/>
          <a:p>
            <a:pPr marL="457200" indent="-457200">
              <a:lnSpc>
                <a:spcPct val="100000"/>
              </a:lnSpc>
            </a:pPr>
            <a:r>
              <a:rPr lang="en-US" sz="1700" err="1">
                <a:effectLst/>
                <a:latin typeface="Times New Roman" panose="02020603050405020304" pitchFamily="18" charset="0"/>
              </a:rPr>
              <a:t>Alammar</a:t>
            </a:r>
            <a:r>
              <a:rPr lang="en-US" sz="1700">
                <a:effectLst/>
                <a:latin typeface="Times New Roman" panose="02020603050405020304" pitchFamily="18" charset="0"/>
              </a:rPr>
              <a:t>, Jay, and Maarten Grootendorst. </a:t>
            </a:r>
            <a:r>
              <a:rPr lang="en-US" sz="1700" i="1">
                <a:effectLst/>
                <a:latin typeface="Times New Roman" panose="02020603050405020304" pitchFamily="18" charset="0"/>
              </a:rPr>
              <a:t>Hands-on Large Language Models</a:t>
            </a:r>
            <a:r>
              <a:rPr lang="en-US" sz="1700">
                <a:effectLst/>
                <a:latin typeface="Times New Roman" panose="02020603050405020304" pitchFamily="18" charset="0"/>
              </a:rPr>
              <a:t>. “O’Reilly Media, Inc.,” 11 Sept. 2024.</a:t>
            </a:r>
          </a:p>
          <a:p>
            <a:pPr marL="457200" indent="-457200">
              <a:lnSpc>
                <a:spcPct val="100000"/>
              </a:lnSpc>
            </a:pPr>
            <a:r>
              <a:rPr lang="en-US" sz="1700" err="1">
                <a:effectLst/>
                <a:latin typeface="Times New Roman" panose="02020603050405020304" pitchFamily="18" charset="0"/>
              </a:rPr>
              <a:t>Jurafsky</a:t>
            </a:r>
            <a:r>
              <a:rPr lang="en-US" sz="1700">
                <a:effectLst/>
                <a:latin typeface="Times New Roman" panose="02020603050405020304" pitchFamily="18" charset="0"/>
              </a:rPr>
              <a:t>, Dan, et al. </a:t>
            </a:r>
            <a:r>
              <a:rPr lang="en-US" sz="1700" i="1">
                <a:effectLst/>
                <a:latin typeface="Times New Roman" panose="02020603050405020304" pitchFamily="18" charset="0"/>
              </a:rPr>
              <a:t>Speech and Language Processing: An Introduction to Natural Language Processing, Computational Linguistics, and Speech Recognition.</a:t>
            </a:r>
            <a:r>
              <a:rPr lang="en-US" sz="1700">
                <a:effectLst/>
                <a:latin typeface="Times New Roman" panose="02020603050405020304" pitchFamily="18" charset="0"/>
              </a:rPr>
              <a:t> Delhi, Pearson Education, 2008.</a:t>
            </a:r>
          </a:p>
          <a:p>
            <a:pPr marL="457200" indent="-457200">
              <a:lnSpc>
                <a:spcPct val="100000"/>
              </a:lnSpc>
            </a:pPr>
            <a:r>
              <a:rPr lang="en-US" sz="1700">
                <a:effectLst/>
                <a:latin typeface="Times New Roman" panose="02020603050405020304" pitchFamily="18" charset="0"/>
              </a:rPr>
              <a:t>Mayo Oshin, and Nuno Campos. </a:t>
            </a:r>
            <a:r>
              <a:rPr lang="en-US" sz="1700" i="1">
                <a:effectLst/>
                <a:latin typeface="Times New Roman" panose="02020603050405020304" pitchFamily="18" charset="0"/>
              </a:rPr>
              <a:t>Learning </a:t>
            </a:r>
            <a:r>
              <a:rPr lang="en-US" sz="1700" i="1" err="1">
                <a:effectLst/>
                <a:latin typeface="Times New Roman" panose="02020603050405020304" pitchFamily="18" charset="0"/>
              </a:rPr>
              <a:t>LangChain</a:t>
            </a:r>
            <a:r>
              <a:rPr lang="en-US" sz="1700">
                <a:effectLst/>
                <a:latin typeface="Times New Roman" panose="02020603050405020304" pitchFamily="18" charset="0"/>
              </a:rPr>
              <a:t>. O’Reilly Media, 30 Apr. 2025.</a:t>
            </a:r>
          </a:p>
          <a:p>
            <a:pPr marL="457200" indent="-457200">
              <a:lnSpc>
                <a:spcPct val="100000"/>
              </a:lnSpc>
            </a:pPr>
            <a:r>
              <a:rPr lang="en-US" sz="1700" err="1">
                <a:effectLst/>
                <a:latin typeface="Times New Roman" panose="02020603050405020304" pitchFamily="18" charset="0"/>
              </a:rPr>
              <a:t>Raschka</a:t>
            </a:r>
            <a:r>
              <a:rPr lang="en-US" sz="1700">
                <a:effectLst/>
                <a:latin typeface="Times New Roman" panose="02020603050405020304" pitchFamily="18" charset="0"/>
              </a:rPr>
              <a:t>, Sebastian. </a:t>
            </a:r>
            <a:r>
              <a:rPr lang="en-US" sz="1700" i="1">
                <a:effectLst/>
                <a:latin typeface="Times New Roman" panose="02020603050405020304" pitchFamily="18" charset="0"/>
              </a:rPr>
              <a:t>Build a Large Language Model (from Scratch)</a:t>
            </a:r>
            <a:r>
              <a:rPr lang="en-US" sz="1700">
                <a:effectLst/>
                <a:latin typeface="Times New Roman" panose="02020603050405020304" pitchFamily="18" charset="0"/>
              </a:rPr>
              <a:t>. Manning, 27 Aug. 2024.</a:t>
            </a:r>
          </a:p>
        </p:txBody>
      </p:sp>
      <p:cxnSp>
        <p:nvCxnSpPr>
          <p:cNvPr id="2069" name="Straight Connector 2068">
            <a:extLst>
              <a:ext uri="{FF2B5EF4-FFF2-40B4-BE49-F238E27FC236}">
                <a16:creationId xmlns:a16="http://schemas.microsoft.com/office/drawing/2014/main" id="{B18014EA-D190-45E7-B40B-7FC6668CEA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5069" y="-4387"/>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3" name="Picture 5" descr="Hands-On Large Language Models">
            <a:extLst>
              <a:ext uri="{FF2B5EF4-FFF2-40B4-BE49-F238E27FC236}">
                <a16:creationId xmlns:a16="http://schemas.microsoft.com/office/drawing/2014/main" id="{BF824C6F-72E7-9A31-C6CC-A21D0FFC6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797" b="6"/>
          <a:stretch/>
        </p:blipFill>
        <p:spPr bwMode="auto">
          <a:xfrm>
            <a:off x="7627927" y="850373"/>
            <a:ext cx="1698289" cy="241544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17FDB397-3883-CC46-CF94-7FC0BADC0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73" r="6" b="6"/>
          <a:stretch/>
        </p:blipFill>
        <p:spPr bwMode="auto">
          <a:xfrm>
            <a:off x="9655511" y="850373"/>
            <a:ext cx="1698289" cy="24154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Build a Large Language Model (From Scratch)">
            <a:extLst>
              <a:ext uri="{FF2B5EF4-FFF2-40B4-BE49-F238E27FC236}">
                <a16:creationId xmlns:a16="http://schemas.microsoft.com/office/drawing/2014/main" id="{1D1F2E85-91D1-0916-DA9C-791530A5B2E0}"/>
              </a:ext>
            </a:extLst>
          </p:cNvPr>
          <p:cNvPicPr>
            <a:picLocks noChangeAspect="1"/>
          </p:cNvPicPr>
          <p:nvPr/>
        </p:nvPicPr>
        <p:blipFill>
          <a:blip r:embed="rId4"/>
          <a:srcRect l="11837" r="6" b="6"/>
          <a:stretch/>
        </p:blipFill>
        <p:spPr>
          <a:xfrm>
            <a:off x="7627927" y="3587415"/>
            <a:ext cx="1698289" cy="2415449"/>
          </a:xfrm>
          <a:prstGeom prst="rect">
            <a:avLst/>
          </a:prstGeom>
        </p:spPr>
      </p:pic>
      <p:pic>
        <p:nvPicPr>
          <p:cNvPr id="5" name="Picture 4">
            <a:extLst>
              <a:ext uri="{FF2B5EF4-FFF2-40B4-BE49-F238E27FC236}">
                <a16:creationId xmlns:a16="http://schemas.microsoft.com/office/drawing/2014/main" id="{F71DE7A2-3A92-3BEB-53FC-182843377427}"/>
              </a:ext>
            </a:extLst>
          </p:cNvPr>
          <p:cNvPicPr>
            <a:picLocks noChangeAspect="1"/>
          </p:cNvPicPr>
          <p:nvPr/>
        </p:nvPicPr>
        <p:blipFill>
          <a:blip r:embed="rId5"/>
          <a:srcRect l="7790" r="6" b="6"/>
          <a:stretch/>
        </p:blipFill>
        <p:spPr>
          <a:xfrm>
            <a:off x="9655512" y="3587415"/>
            <a:ext cx="1698288" cy="2415449"/>
          </a:xfrm>
          <a:prstGeom prst="rect">
            <a:avLst/>
          </a:prstGeom>
        </p:spPr>
      </p:pic>
    </p:spTree>
    <p:extLst>
      <p:ext uri="{BB962C8B-B14F-4D97-AF65-F5344CB8AC3E}">
        <p14:creationId xmlns:p14="http://schemas.microsoft.com/office/powerpoint/2010/main" val="73199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9F3C-1A3F-E177-AE3B-3D64D54FD75C}"/>
              </a:ext>
            </a:extLst>
          </p:cNvPr>
          <p:cNvSpPr>
            <a:spLocks noGrp="1"/>
          </p:cNvSpPr>
          <p:nvPr>
            <p:ph type="title"/>
          </p:nvPr>
        </p:nvSpPr>
        <p:spPr/>
        <p:txBody>
          <a:bodyPr>
            <a:normAutofit/>
          </a:bodyPr>
          <a:lstStyle/>
          <a:p>
            <a:pPr algn="ctr"/>
            <a:r>
              <a:rPr lang="en-US"/>
              <a:t>WHO ARE WE?</a:t>
            </a:r>
          </a:p>
        </p:txBody>
      </p:sp>
      <p:sp>
        <p:nvSpPr>
          <p:cNvPr id="3" name="Content Placeholder 2">
            <a:extLst>
              <a:ext uri="{FF2B5EF4-FFF2-40B4-BE49-F238E27FC236}">
                <a16:creationId xmlns:a16="http://schemas.microsoft.com/office/drawing/2014/main" id="{1F31F369-00BE-759E-7A7A-145255E36D6C}"/>
              </a:ext>
            </a:extLst>
          </p:cNvPr>
          <p:cNvSpPr>
            <a:spLocks noGrp="1"/>
          </p:cNvSpPr>
          <p:nvPr>
            <p:ph idx="1"/>
          </p:nvPr>
        </p:nvSpPr>
        <p:spPr>
          <a:xfrm>
            <a:off x="7227395" y="2264070"/>
            <a:ext cx="4623486" cy="580790"/>
          </a:xfrm>
        </p:spPr>
        <p:txBody>
          <a:bodyPr vert="horz" lIns="91440" tIns="45720" rIns="91440" bIns="45720" rtlCol="0" anchor="t">
            <a:normAutofit/>
          </a:bodyPr>
          <a:lstStyle/>
          <a:p>
            <a:pPr marL="0" indent="0">
              <a:buNone/>
            </a:pPr>
            <a:r>
              <a:rPr lang="en-US"/>
              <a:t>Cameron </a:t>
            </a:r>
            <a:r>
              <a:rPr lang="en-US" err="1"/>
              <a:t>Pykiet</a:t>
            </a:r>
            <a:r>
              <a:rPr lang="en-US"/>
              <a:t>, MSDS Student Researcher</a:t>
            </a:r>
          </a:p>
          <a:p>
            <a:pPr marL="0" indent="0">
              <a:buNone/>
            </a:pPr>
            <a:endParaRPr lang="en-US"/>
          </a:p>
        </p:txBody>
      </p:sp>
      <p:pic>
        <p:nvPicPr>
          <p:cNvPr id="5" name="Picture 4" descr="A qr code on a white background&#10;&#10;AI-generated content may be incorrect.">
            <a:extLst>
              <a:ext uri="{FF2B5EF4-FFF2-40B4-BE49-F238E27FC236}">
                <a16:creationId xmlns:a16="http://schemas.microsoft.com/office/drawing/2014/main" id="{F1A0FD6C-11AA-36EA-6FDB-39CD60517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19" y="3130309"/>
            <a:ext cx="2400300" cy="2400300"/>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745C4656-5C1E-6F66-BA6E-16ADAFFCC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035" y="3108463"/>
            <a:ext cx="2400300" cy="2400300"/>
          </a:xfrm>
          <a:prstGeom prst="rect">
            <a:avLst/>
          </a:prstGeom>
        </p:spPr>
      </p:pic>
      <p:sp>
        <p:nvSpPr>
          <p:cNvPr id="9" name="TextBox 8">
            <a:extLst>
              <a:ext uri="{FF2B5EF4-FFF2-40B4-BE49-F238E27FC236}">
                <a16:creationId xmlns:a16="http://schemas.microsoft.com/office/drawing/2014/main" id="{BDED0FFB-B6B5-74F6-66B4-A953D79FBA6E}"/>
              </a:ext>
            </a:extLst>
          </p:cNvPr>
          <p:cNvSpPr txBox="1"/>
          <p:nvPr/>
        </p:nvSpPr>
        <p:spPr>
          <a:xfrm>
            <a:off x="341119" y="2347953"/>
            <a:ext cx="3997691" cy="369332"/>
          </a:xfrm>
          <a:prstGeom prst="rect">
            <a:avLst/>
          </a:prstGeom>
          <a:noFill/>
        </p:spPr>
        <p:txBody>
          <a:bodyPr wrap="square">
            <a:spAutoFit/>
          </a:bodyPr>
          <a:lstStyle/>
          <a:p>
            <a:r>
              <a:rPr lang="en-US"/>
              <a:t>Jaylin Dyson, MSDS Student Researcher</a:t>
            </a:r>
          </a:p>
        </p:txBody>
      </p:sp>
      <p:sp>
        <p:nvSpPr>
          <p:cNvPr id="10" name="TextBox 9">
            <a:extLst>
              <a:ext uri="{FF2B5EF4-FFF2-40B4-BE49-F238E27FC236}">
                <a16:creationId xmlns:a16="http://schemas.microsoft.com/office/drawing/2014/main" id="{F603FE28-02D4-5389-1E1F-15EC9298F418}"/>
              </a:ext>
            </a:extLst>
          </p:cNvPr>
          <p:cNvSpPr txBox="1"/>
          <p:nvPr/>
        </p:nvSpPr>
        <p:spPr>
          <a:xfrm>
            <a:off x="341119" y="2739131"/>
            <a:ext cx="1187532" cy="369332"/>
          </a:xfrm>
          <a:prstGeom prst="rect">
            <a:avLst/>
          </a:prstGeom>
          <a:noFill/>
        </p:spPr>
        <p:txBody>
          <a:bodyPr wrap="square" rtlCol="0">
            <a:spAutoFit/>
          </a:bodyPr>
          <a:lstStyle/>
          <a:p>
            <a:r>
              <a:rPr lang="en-US" err="1"/>
              <a:t>Linkedin</a:t>
            </a:r>
            <a:endParaRPr lang="en-US"/>
          </a:p>
        </p:txBody>
      </p:sp>
      <p:sp>
        <p:nvSpPr>
          <p:cNvPr id="11" name="TextBox 10">
            <a:extLst>
              <a:ext uri="{FF2B5EF4-FFF2-40B4-BE49-F238E27FC236}">
                <a16:creationId xmlns:a16="http://schemas.microsoft.com/office/drawing/2014/main" id="{BFF9CDEB-AD12-1BD6-2E4B-3EA9455F7CD3}"/>
              </a:ext>
            </a:extLst>
          </p:cNvPr>
          <p:cNvSpPr txBox="1"/>
          <p:nvPr/>
        </p:nvSpPr>
        <p:spPr>
          <a:xfrm>
            <a:off x="7227395" y="2660194"/>
            <a:ext cx="1187532" cy="369332"/>
          </a:xfrm>
          <a:prstGeom prst="rect">
            <a:avLst/>
          </a:prstGeom>
          <a:noFill/>
        </p:spPr>
        <p:txBody>
          <a:bodyPr wrap="square" rtlCol="0">
            <a:spAutoFit/>
          </a:bodyPr>
          <a:lstStyle/>
          <a:p>
            <a:r>
              <a:rPr lang="en-US" err="1"/>
              <a:t>Linkedin</a:t>
            </a:r>
            <a:endParaRPr lang="en-US"/>
          </a:p>
        </p:txBody>
      </p:sp>
    </p:spTree>
    <p:extLst>
      <p:ext uri="{BB962C8B-B14F-4D97-AF65-F5344CB8AC3E}">
        <p14:creationId xmlns:p14="http://schemas.microsoft.com/office/powerpoint/2010/main" val="1145655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CF72-BD66-D3F6-E76C-E9E9979392E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012F5A2B-549F-A4B7-CD7F-B7F94A3FFDD6}"/>
              </a:ext>
            </a:extLst>
          </p:cNvPr>
          <p:cNvSpPr>
            <a:spLocks noGrp="1"/>
          </p:cNvSpPr>
          <p:nvPr>
            <p:ph idx="1"/>
          </p:nvPr>
        </p:nvSpPr>
        <p:spPr/>
        <p:txBody>
          <a:bodyPr/>
          <a:lstStyle/>
          <a:p>
            <a:r>
              <a:rPr lang="en-US" dirty="0"/>
              <a:t>We would like to acknowledge NSF HBCU-</a:t>
            </a:r>
            <a:r>
              <a:rPr lang="en-US" dirty="0" err="1"/>
              <a:t>EiR</a:t>
            </a:r>
            <a:r>
              <a:rPr lang="en-US" dirty="0"/>
              <a:t> 2302637 for funding our research.</a:t>
            </a:r>
          </a:p>
          <a:p>
            <a:r>
              <a:rPr lang="en-US" dirty="0"/>
              <a:t>We would also like to thank South Dakota State University for organizing this event and giving us this opportunity.</a:t>
            </a:r>
          </a:p>
          <a:p>
            <a:endParaRPr lang="en-US" dirty="0"/>
          </a:p>
          <a:p>
            <a:r>
              <a:rPr lang="en-US" dirty="0"/>
              <a:t>Thanks!</a:t>
            </a:r>
          </a:p>
          <a:p>
            <a:r>
              <a:rPr lang="en-US" dirty="0"/>
              <a:t>Any Questions?</a:t>
            </a:r>
          </a:p>
          <a:p>
            <a:pPr marL="0" indent="0">
              <a:buNone/>
            </a:pPr>
            <a:endParaRPr lang="en-US" dirty="0"/>
          </a:p>
        </p:txBody>
      </p:sp>
    </p:spTree>
    <p:extLst>
      <p:ext uri="{BB962C8B-B14F-4D97-AF65-F5344CB8AC3E}">
        <p14:creationId xmlns:p14="http://schemas.microsoft.com/office/powerpoint/2010/main" val="238089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E00A88-1935-4C0F-AC5D-6C2322B30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4CF6C-AFF2-EF2D-E84F-E88BE502539F}"/>
              </a:ext>
            </a:extLst>
          </p:cNvPr>
          <p:cNvSpPr>
            <a:spLocks noGrp="1"/>
          </p:cNvSpPr>
          <p:nvPr>
            <p:ph type="title"/>
          </p:nvPr>
        </p:nvSpPr>
        <p:spPr>
          <a:xfrm>
            <a:off x="838201" y="365126"/>
            <a:ext cx="10223612" cy="1032232"/>
          </a:xfrm>
        </p:spPr>
        <p:txBody>
          <a:bodyPr>
            <a:normAutofit/>
          </a:bodyPr>
          <a:lstStyle/>
          <a:p>
            <a:r>
              <a:rPr lang="en-US"/>
              <a:t>What are LLMs?</a:t>
            </a:r>
          </a:p>
        </p:txBody>
      </p:sp>
      <p:cxnSp>
        <p:nvCxnSpPr>
          <p:cNvPr id="22" name="Straight Connector 21">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026"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F3152833-C2FC-30BC-73A8-455EF0BF7911}"/>
              </a:ext>
            </a:extLst>
          </p:cNvPr>
          <p:cNvGraphicFramePr>
            <a:graphicFrameLocks noGrp="1"/>
          </p:cNvGraphicFramePr>
          <p:nvPr>
            <p:ph idx="1"/>
            <p:extLst>
              <p:ext uri="{D42A27DB-BD31-4B8C-83A1-F6EECF244321}">
                <p14:modId xmlns:p14="http://schemas.microsoft.com/office/powerpoint/2010/main" val="1849798011"/>
              </p:ext>
            </p:extLst>
          </p:nvPr>
        </p:nvGraphicFramePr>
        <p:xfrm>
          <a:off x="838200" y="2361367"/>
          <a:ext cx="10515600" cy="3740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911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2F4587-F8C0-4243-99D4-1D7A42EF1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ata Science Terms You Should Know: The Difference Between AI, ML, and DL |  phData">
            <a:extLst>
              <a:ext uri="{FF2B5EF4-FFF2-40B4-BE49-F238E27FC236}">
                <a16:creationId xmlns:a16="http://schemas.microsoft.com/office/drawing/2014/main" id="{057F7F8E-FC63-2BF0-DCF7-3F785A670A9C}"/>
              </a:ext>
            </a:extLst>
          </p:cNvPr>
          <p:cNvPicPr>
            <a:picLocks noGrp="1" noChangeAspect="1"/>
          </p:cNvPicPr>
          <p:nvPr>
            <p:ph idx="1"/>
          </p:nvPr>
        </p:nvPicPr>
        <p:blipFill>
          <a:blip r:embed="rId2"/>
          <a:srcRect t="4092" r="4" b="4520"/>
          <a:stretch/>
        </p:blipFill>
        <p:spPr>
          <a:xfrm>
            <a:off x="1250174" y="390277"/>
            <a:ext cx="9691652" cy="6467723"/>
          </a:xfrm>
          <a:custGeom>
            <a:avLst/>
            <a:gdLst/>
            <a:ahLst/>
            <a:cxnLst/>
            <a:rect l="l" t="t" r="r" b="b"/>
            <a:pathLst>
              <a:path w="9691652" h="6467723">
                <a:moveTo>
                  <a:pt x="4845826" y="0"/>
                </a:moveTo>
                <a:cubicBezTo>
                  <a:pt x="7522102" y="0"/>
                  <a:pt x="9691652" y="2169550"/>
                  <a:pt x="9691652" y="4845826"/>
                </a:cubicBezTo>
                <a:lnTo>
                  <a:pt x="9691652" y="6467723"/>
                </a:lnTo>
                <a:lnTo>
                  <a:pt x="0" y="6467723"/>
                </a:lnTo>
                <a:lnTo>
                  <a:pt x="0" y="4845826"/>
                </a:lnTo>
                <a:cubicBezTo>
                  <a:pt x="0" y="2169550"/>
                  <a:pt x="2169550" y="0"/>
                  <a:pt x="4845826" y="0"/>
                </a:cubicBezTo>
                <a:close/>
              </a:path>
            </a:pathLst>
          </a:custGeom>
        </p:spPr>
      </p:pic>
    </p:spTree>
    <p:extLst>
      <p:ext uri="{BB962C8B-B14F-4D97-AF65-F5344CB8AC3E}">
        <p14:creationId xmlns:p14="http://schemas.microsoft.com/office/powerpoint/2010/main" val="234192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311CC1D-43CD-4F3D-9C43-B8D364FAC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7563B-66FC-DB9E-7854-28D659E9A199}"/>
              </a:ext>
            </a:extLst>
          </p:cNvPr>
          <p:cNvSpPr>
            <a:spLocks noGrp="1"/>
          </p:cNvSpPr>
          <p:nvPr>
            <p:ph type="title"/>
          </p:nvPr>
        </p:nvSpPr>
        <p:spPr>
          <a:xfrm>
            <a:off x="746977" y="838200"/>
            <a:ext cx="3098583" cy="5181600"/>
          </a:xfrm>
        </p:spPr>
        <p:txBody>
          <a:bodyPr anchor="t">
            <a:normAutofit/>
          </a:bodyPr>
          <a:lstStyle/>
          <a:p>
            <a:r>
              <a:rPr lang="en-US" sz="2800"/>
              <a:t>overview of GPT architecture</a:t>
            </a:r>
          </a:p>
        </p:txBody>
      </p:sp>
      <p:cxnSp>
        <p:nvCxnSpPr>
          <p:cNvPr id="18" name="Straight Connector 17">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09702"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F838A17E-E672-A5EC-0A88-E5DE561E07A7}"/>
              </a:ext>
            </a:extLst>
          </p:cNvPr>
          <p:cNvGraphicFramePr>
            <a:graphicFrameLocks noGrp="1"/>
          </p:cNvGraphicFramePr>
          <p:nvPr>
            <p:ph idx="1"/>
            <p:extLst>
              <p:ext uri="{D42A27DB-BD31-4B8C-83A1-F6EECF244321}">
                <p14:modId xmlns:p14="http://schemas.microsoft.com/office/powerpoint/2010/main" val="2427232242"/>
              </p:ext>
            </p:extLst>
          </p:nvPr>
        </p:nvGraphicFramePr>
        <p:xfrm>
          <a:off x="4981434" y="792051"/>
          <a:ext cx="6372366" cy="5380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805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8D62E4-3CA0-FA52-CED8-0ECE407824B9}"/>
              </a:ext>
            </a:extLst>
          </p:cNvPr>
          <p:cNvSpPr/>
          <p:nvPr/>
        </p:nvSpPr>
        <p:spPr>
          <a:xfrm>
            <a:off x="1263150" y="2484690"/>
            <a:ext cx="9415181" cy="174634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9" name="Rectangle: Rounded Corners 10">
            <a:extLst>
              <a:ext uri="{FF2B5EF4-FFF2-40B4-BE49-F238E27FC236}">
                <a16:creationId xmlns:a16="http://schemas.microsoft.com/office/drawing/2014/main" id="{26FDB63A-5566-FC6E-3744-81D1C72CF013}"/>
              </a:ext>
            </a:extLst>
          </p:cNvPr>
          <p:cNvSpPr/>
          <p:nvPr/>
        </p:nvSpPr>
        <p:spPr>
          <a:xfrm>
            <a:off x="4996551" y="2932977"/>
            <a:ext cx="2012076" cy="1058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0" name="Rectangle: Rounded Corners 11">
            <a:extLst>
              <a:ext uri="{FF2B5EF4-FFF2-40B4-BE49-F238E27FC236}">
                <a16:creationId xmlns:a16="http://schemas.microsoft.com/office/drawing/2014/main" id="{5BCD21B6-EB07-4854-E4FF-D7BA83001B37}"/>
              </a:ext>
            </a:extLst>
          </p:cNvPr>
          <p:cNvSpPr/>
          <p:nvPr/>
        </p:nvSpPr>
        <p:spPr>
          <a:xfrm>
            <a:off x="8274231" y="2856431"/>
            <a:ext cx="2300424" cy="1058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12" name="Rectangle: Rounded Corners 12">
            <a:extLst>
              <a:ext uri="{FF2B5EF4-FFF2-40B4-BE49-F238E27FC236}">
                <a16:creationId xmlns:a16="http://schemas.microsoft.com/office/drawing/2014/main" id="{77A28321-65DF-4C91-AE08-F27D4B32DFD9}"/>
              </a:ext>
            </a:extLst>
          </p:cNvPr>
          <p:cNvSpPr/>
          <p:nvPr/>
        </p:nvSpPr>
        <p:spPr>
          <a:xfrm>
            <a:off x="1263151" y="2942583"/>
            <a:ext cx="2300424" cy="1058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13" name="TextBox 14">
            <a:extLst>
              <a:ext uri="{FF2B5EF4-FFF2-40B4-BE49-F238E27FC236}">
                <a16:creationId xmlns:a16="http://schemas.microsoft.com/office/drawing/2014/main" id="{AC36A056-2824-4E17-DEE6-17EB8D1FC2A1}"/>
              </a:ext>
            </a:extLst>
          </p:cNvPr>
          <p:cNvSpPr txBox="1"/>
          <p:nvPr/>
        </p:nvSpPr>
        <p:spPr>
          <a:xfrm>
            <a:off x="3783494" y="2484689"/>
            <a:ext cx="44740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14" name="TextBox 18">
            <a:extLst>
              <a:ext uri="{FF2B5EF4-FFF2-40B4-BE49-F238E27FC236}">
                <a16:creationId xmlns:a16="http://schemas.microsoft.com/office/drawing/2014/main" id="{08B40E9B-373E-D541-3047-CAE149BB5C11}"/>
              </a:ext>
            </a:extLst>
          </p:cNvPr>
          <p:cNvSpPr txBox="1"/>
          <p:nvPr/>
        </p:nvSpPr>
        <p:spPr>
          <a:xfrm>
            <a:off x="300783" y="3120840"/>
            <a:ext cx="69757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15" name="TextBox 19">
            <a:extLst>
              <a:ext uri="{FF2B5EF4-FFF2-40B4-BE49-F238E27FC236}">
                <a16:creationId xmlns:a16="http://schemas.microsoft.com/office/drawing/2014/main" id="{60FC8AAE-938A-A3AC-BD57-92E7234BDE75}"/>
              </a:ext>
            </a:extLst>
          </p:cNvPr>
          <p:cNvSpPr txBox="1"/>
          <p:nvPr/>
        </p:nvSpPr>
        <p:spPr>
          <a:xfrm>
            <a:off x="3447339" y="3253540"/>
            <a:ext cx="145398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16" name="TextBox 21">
            <a:extLst>
              <a:ext uri="{FF2B5EF4-FFF2-40B4-BE49-F238E27FC236}">
                <a16:creationId xmlns:a16="http://schemas.microsoft.com/office/drawing/2014/main" id="{1DF5F21C-77A1-FE58-E396-CC12F64451DD}"/>
              </a:ext>
            </a:extLst>
          </p:cNvPr>
          <p:cNvSpPr txBox="1"/>
          <p:nvPr/>
        </p:nvSpPr>
        <p:spPr>
          <a:xfrm>
            <a:off x="6943224" y="3216434"/>
            <a:ext cx="1350689"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17" name="TextBox 22">
            <a:extLst>
              <a:ext uri="{FF2B5EF4-FFF2-40B4-BE49-F238E27FC236}">
                <a16:creationId xmlns:a16="http://schemas.microsoft.com/office/drawing/2014/main" id="{B5844AB1-61D5-517A-6450-8B5283E6988D}"/>
              </a:ext>
            </a:extLst>
          </p:cNvPr>
          <p:cNvSpPr txBox="1"/>
          <p:nvPr/>
        </p:nvSpPr>
        <p:spPr>
          <a:xfrm>
            <a:off x="10548862" y="3197785"/>
            <a:ext cx="136220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18" name="Straight Arrow Connector 17">
            <a:extLst>
              <a:ext uri="{FF2B5EF4-FFF2-40B4-BE49-F238E27FC236}">
                <a16:creationId xmlns:a16="http://schemas.microsoft.com/office/drawing/2014/main" id="{9829768A-050A-B8FE-5FF4-323AF95A0C37}"/>
              </a:ext>
            </a:extLst>
          </p:cNvPr>
          <p:cNvCxnSpPr>
            <a:cxnSpLocks/>
          </p:cNvCxnSpPr>
          <p:nvPr/>
        </p:nvCxnSpPr>
        <p:spPr>
          <a:xfrm>
            <a:off x="300783" y="4390511"/>
            <a:ext cx="1094540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BE231D2-890D-277A-1325-16A311AADFFB}"/>
              </a:ext>
            </a:extLst>
          </p:cNvPr>
          <p:cNvSpPr txBox="1"/>
          <p:nvPr/>
        </p:nvSpPr>
        <p:spPr>
          <a:xfrm>
            <a:off x="988194" y="544202"/>
            <a:ext cx="3623563" cy="769441"/>
          </a:xfrm>
          <a:prstGeom prst="rect">
            <a:avLst/>
          </a:prstGeom>
          <a:noFill/>
        </p:spPr>
        <p:txBody>
          <a:bodyPr wrap="square">
            <a:spAutoFit/>
          </a:bodyPr>
          <a:lstStyle/>
          <a:p>
            <a:r>
              <a:rPr lang="en-US" sz="4400" b="1"/>
              <a:t>GPT Model</a:t>
            </a:r>
          </a:p>
        </p:txBody>
      </p:sp>
      <p:sp>
        <p:nvSpPr>
          <p:cNvPr id="3" name="Rectangle 2">
            <a:extLst>
              <a:ext uri="{FF2B5EF4-FFF2-40B4-BE49-F238E27FC236}">
                <a16:creationId xmlns:a16="http://schemas.microsoft.com/office/drawing/2014/main" id="{7174FCB9-77B1-DF09-30F5-7875D9C8A03B}"/>
              </a:ext>
            </a:extLst>
          </p:cNvPr>
          <p:cNvSpPr/>
          <p:nvPr/>
        </p:nvSpPr>
        <p:spPr>
          <a:xfrm>
            <a:off x="241671" y="154055"/>
            <a:ext cx="4474068" cy="1699984"/>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D1C02-084A-9BCC-76F0-A3D08ECC5DB5}"/>
              </a:ext>
            </a:extLst>
          </p:cNvPr>
          <p:cNvSpPr txBox="1"/>
          <p:nvPr/>
        </p:nvSpPr>
        <p:spPr>
          <a:xfrm>
            <a:off x="267502" y="2097505"/>
            <a:ext cx="37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elix Titling"/>
              </a:rPr>
              <a:t>PROCESSING text OVERVIEW: </a:t>
            </a:r>
          </a:p>
          <a:p>
            <a:endParaRPr lang="en-US">
              <a:latin typeface="Felix Titling"/>
            </a:endParaRPr>
          </a:p>
        </p:txBody>
      </p:sp>
      <p:sp>
        <p:nvSpPr>
          <p:cNvPr id="2" name="TextBox 1">
            <a:extLst>
              <a:ext uri="{FF2B5EF4-FFF2-40B4-BE49-F238E27FC236}">
                <a16:creationId xmlns:a16="http://schemas.microsoft.com/office/drawing/2014/main" id="{F19C5E51-E0EB-1797-AC58-6DFB064BDDBB}"/>
              </a:ext>
            </a:extLst>
          </p:cNvPr>
          <p:cNvSpPr txBox="1"/>
          <p:nvPr/>
        </p:nvSpPr>
        <p:spPr>
          <a:xfrm>
            <a:off x="1020826" y="2468277"/>
            <a:ext cx="1071525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400">
                <a:cs typeface="Arial"/>
              </a:rPr>
              <a:t>Because LLMs use text data, there are several natural language processing steps prior to vectorizations​</a:t>
            </a:r>
          </a:p>
          <a:p>
            <a:pPr marL="617220" lvl="1" indent="-342900">
              <a:buFont typeface=""/>
              <a:buAutoNum type="arabicPeriod"/>
            </a:pPr>
            <a:r>
              <a:rPr lang="en-US" sz="2400">
                <a:cs typeface="Arial"/>
              </a:rPr>
              <a:t>Cleaning Text​</a:t>
            </a:r>
          </a:p>
          <a:p>
            <a:pPr marL="937260" lvl="2" indent="-342900">
              <a:buFont typeface="Wingdings,Sans-Serif"/>
              <a:buChar char="§"/>
            </a:pPr>
            <a:r>
              <a:rPr lang="en-US" sz="2400">
                <a:cs typeface="Arial"/>
              </a:rPr>
              <a:t>Remove noise, special characters, whitespace, lowercasing (consistency)​</a:t>
            </a:r>
          </a:p>
          <a:p>
            <a:pPr marL="617220" lvl="1" indent="-342900">
              <a:buFont typeface=""/>
              <a:buAutoNum type="arabicPeriod" startAt="2"/>
            </a:pPr>
            <a:r>
              <a:rPr lang="en-US" sz="2400">
                <a:cs typeface="Arial"/>
              </a:rPr>
              <a:t>Normalization​</a:t>
            </a:r>
          </a:p>
          <a:p>
            <a:pPr marL="937260" lvl="2" indent="-342900">
              <a:buFont typeface="Wingdings,Sans-Serif"/>
              <a:buChar char="§"/>
            </a:pPr>
            <a:r>
              <a:rPr lang="en-US" sz="2400">
                <a:cs typeface="Arial"/>
              </a:rPr>
              <a:t>Handing contractions, spelling variations, stemming/lemmatization ​</a:t>
            </a:r>
          </a:p>
          <a:p>
            <a:pPr marL="617220" lvl="1" indent="-342900">
              <a:buFont typeface=""/>
              <a:buAutoNum type="arabicPeriod" startAt="3"/>
            </a:pPr>
            <a:r>
              <a:rPr lang="en-US" sz="2400">
                <a:cs typeface="Arial"/>
              </a:rPr>
              <a:t>Stop Words​</a:t>
            </a:r>
          </a:p>
          <a:p>
            <a:pPr marL="937260" lvl="2" indent="-342900">
              <a:buFont typeface="Wingdings,Sans-Serif"/>
              <a:buChar char="§"/>
            </a:pPr>
            <a:r>
              <a:rPr lang="en-US" sz="2400">
                <a:cs typeface="Arial"/>
              </a:rPr>
              <a:t>Weighing or removing common words (the, is, and)​</a:t>
            </a:r>
          </a:p>
          <a:p>
            <a:pPr marL="617220" lvl="1" indent="-342900">
              <a:buFont typeface=""/>
              <a:buAutoNum type="arabicPeriod" startAt="4"/>
            </a:pPr>
            <a:r>
              <a:rPr lang="en-US" sz="2400">
                <a:cs typeface="Arial"/>
              </a:rPr>
              <a:t>Tokenization (VOCABULARY)​</a:t>
            </a:r>
          </a:p>
          <a:p>
            <a:pPr marL="937260" lvl="2" indent="-342900">
              <a:buFont typeface="Wingdings,Sans-Serif"/>
              <a:buChar char="§"/>
            </a:pPr>
            <a:r>
              <a:rPr lang="en-US" sz="2400">
                <a:cs typeface="Arial"/>
              </a:rPr>
              <a:t>Splitting words into </a:t>
            </a:r>
            <a:r>
              <a:rPr lang="en-US" sz="2400" err="1">
                <a:cs typeface="Arial"/>
              </a:rPr>
              <a:t>subwords</a:t>
            </a:r>
            <a:r>
              <a:rPr lang="en-US" sz="2400">
                <a:cs typeface="Arial"/>
              </a:rPr>
              <a:t> with techniques such as BPE (byte pair encoding)​</a:t>
            </a:r>
          </a:p>
          <a:p>
            <a:pPr marL="937260" lvl="2" indent="-342900">
              <a:buFont typeface="Wingdings,Sans-Serif"/>
              <a:buChar char="§"/>
            </a:pPr>
            <a:r>
              <a:rPr lang="en-US" sz="2400">
                <a:cs typeface="Arial"/>
              </a:rPr>
              <a:t>Initial step between text representation and numerical representation</a:t>
            </a:r>
          </a:p>
        </p:txBody>
      </p:sp>
    </p:spTree>
    <p:extLst>
      <p:ext uri="{BB962C8B-B14F-4D97-AF65-F5344CB8AC3E}">
        <p14:creationId xmlns:p14="http://schemas.microsoft.com/office/powerpoint/2010/main" val="23588114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54167E-6 -3.33333E-6 L -3.54167E-6 -0.3324 " pathEditMode="relative" rAng="0" ptsTypes="AA">
                                      <p:cBhvr>
                                        <p:cTn id="6" dur="2000" fill="hold"/>
                                        <p:tgtEl>
                                          <p:spTgt spid="8"/>
                                        </p:tgtEl>
                                        <p:attrNameLst>
                                          <p:attrName>ppt_x</p:attrName>
                                          <p:attrName>ppt_y</p:attrName>
                                        </p:attrNameLst>
                                      </p:cBhvr>
                                      <p:rCtr x="0" y="-16620"/>
                                    </p:animMotion>
                                  </p:childTnLst>
                                </p:cTn>
                              </p:par>
                              <p:par>
                                <p:cTn id="7" presetID="0" presetClass="path" presetSubtype="0" accel="50000" decel="50000" fill="hold" grpId="0" nodeType="withEffect">
                                  <p:stCondLst>
                                    <p:cond delay="0"/>
                                  </p:stCondLst>
                                  <p:childTnLst>
                                    <p:animMotion origin="layout" path="M 2.29167E-6 -1.11111E-6 L 2.29167E-6 -0.33241 " pathEditMode="relative" rAng="0" ptsTypes="AA">
                                      <p:cBhvr>
                                        <p:cTn id="8" dur="2000" fill="hold"/>
                                        <p:tgtEl>
                                          <p:spTgt spid="9"/>
                                        </p:tgtEl>
                                        <p:attrNameLst>
                                          <p:attrName>ppt_x</p:attrName>
                                          <p:attrName>ppt_y</p:attrName>
                                        </p:attrNameLst>
                                      </p:cBhvr>
                                      <p:rCtr x="0" y="-16620"/>
                                    </p:animMotion>
                                  </p:childTnLst>
                                </p:cTn>
                              </p:par>
                              <p:par>
                                <p:cTn id="9" presetID="0" presetClass="path" presetSubtype="0" accel="50000" decel="50000" fill="hold" grpId="0" nodeType="withEffect">
                                  <p:stCondLst>
                                    <p:cond delay="0"/>
                                  </p:stCondLst>
                                  <p:childTnLst>
                                    <p:animMotion origin="layout" path="M 3.33333E-6 1.48148E-6 L 3.33333E-6 -0.33241 " pathEditMode="relative" rAng="0" ptsTypes="AA">
                                      <p:cBhvr>
                                        <p:cTn id="10" dur="2000" fill="hold"/>
                                        <p:tgtEl>
                                          <p:spTgt spid="10"/>
                                        </p:tgtEl>
                                        <p:attrNameLst>
                                          <p:attrName>ppt_x</p:attrName>
                                          <p:attrName>ppt_y</p:attrName>
                                        </p:attrNameLst>
                                      </p:cBhvr>
                                      <p:rCtr x="0" y="-16620"/>
                                    </p:animMotion>
                                  </p:childTnLst>
                                </p:cTn>
                              </p:par>
                              <p:par>
                                <p:cTn id="11" presetID="0" presetClass="path" presetSubtype="0" accel="50000" decel="50000" fill="hold" grpId="0" nodeType="withEffect">
                                  <p:stCondLst>
                                    <p:cond delay="0"/>
                                  </p:stCondLst>
                                  <p:childTnLst>
                                    <p:animMotion origin="layout" path="M 3.33333E-6 0 L 3.33333E-6 -0.33241 " pathEditMode="relative" rAng="0" ptsTypes="AA">
                                      <p:cBhvr>
                                        <p:cTn id="12" dur="2000" fill="hold"/>
                                        <p:tgtEl>
                                          <p:spTgt spid="12"/>
                                        </p:tgtEl>
                                        <p:attrNameLst>
                                          <p:attrName>ppt_x</p:attrName>
                                          <p:attrName>ppt_y</p:attrName>
                                        </p:attrNameLst>
                                      </p:cBhvr>
                                      <p:rCtr x="0" y="-16620"/>
                                    </p:animMotion>
                                  </p:childTnLst>
                                </p:cTn>
                              </p:par>
                              <p:par>
                                <p:cTn id="13" presetID="0" presetClass="path" presetSubtype="0" accel="50000" decel="50000" fill="hold" grpId="0" nodeType="withEffect">
                                  <p:stCondLst>
                                    <p:cond delay="0"/>
                                  </p:stCondLst>
                                  <p:childTnLst>
                                    <p:animMotion origin="layout" path="M 5.55112E-17 -3.7037E-7 L 5.55112E-17 -0.33241 " pathEditMode="relative" rAng="0" ptsTypes="AA">
                                      <p:cBhvr>
                                        <p:cTn id="14" dur="2000" fill="hold"/>
                                        <p:tgtEl>
                                          <p:spTgt spid="13"/>
                                        </p:tgtEl>
                                        <p:attrNameLst>
                                          <p:attrName>ppt_x</p:attrName>
                                          <p:attrName>ppt_y</p:attrName>
                                        </p:attrNameLst>
                                      </p:cBhvr>
                                      <p:rCtr x="0" y="-16620"/>
                                    </p:animMotion>
                                  </p:childTnLst>
                                </p:cTn>
                              </p:par>
                              <p:par>
                                <p:cTn id="15" presetID="0" presetClass="path" presetSubtype="0" accel="50000" decel="50000" fill="hold" grpId="0" nodeType="withEffect">
                                  <p:stCondLst>
                                    <p:cond delay="0"/>
                                  </p:stCondLst>
                                  <p:childTnLst>
                                    <p:animMotion origin="layout" path="M 4.79167E-6 -3.7037E-6 L 4.79167E-6 -0.3324 " pathEditMode="relative" rAng="0" ptsTypes="AA">
                                      <p:cBhvr>
                                        <p:cTn id="16" dur="2000" fill="hold"/>
                                        <p:tgtEl>
                                          <p:spTgt spid="14"/>
                                        </p:tgtEl>
                                        <p:attrNameLst>
                                          <p:attrName>ppt_x</p:attrName>
                                          <p:attrName>ppt_y</p:attrName>
                                        </p:attrNameLst>
                                      </p:cBhvr>
                                      <p:rCtr x="0" y="-16620"/>
                                    </p:animMotion>
                                  </p:childTnLst>
                                </p:cTn>
                              </p:par>
                              <p:par>
                                <p:cTn id="17" presetID="0" presetClass="path" presetSubtype="0" accel="50000" decel="50000" fill="hold" grpId="0" nodeType="withEffect">
                                  <p:stCondLst>
                                    <p:cond delay="0"/>
                                  </p:stCondLst>
                                  <p:childTnLst>
                                    <p:animMotion origin="layout" path="M 2.29167E-6 2.22222E-6 L 2.29167E-6 -0.33241 " pathEditMode="relative" rAng="0" ptsTypes="AA">
                                      <p:cBhvr>
                                        <p:cTn id="18" dur="2000" fill="hold"/>
                                        <p:tgtEl>
                                          <p:spTgt spid="15"/>
                                        </p:tgtEl>
                                        <p:attrNameLst>
                                          <p:attrName>ppt_x</p:attrName>
                                          <p:attrName>ppt_y</p:attrName>
                                        </p:attrNameLst>
                                      </p:cBhvr>
                                      <p:rCtr x="0" y="-16620"/>
                                    </p:animMotion>
                                  </p:childTnLst>
                                </p:cTn>
                              </p:par>
                              <p:par>
                                <p:cTn id="19" presetID="0" presetClass="path" presetSubtype="0" accel="50000" decel="50000" fill="hold" grpId="0" nodeType="withEffect">
                                  <p:stCondLst>
                                    <p:cond delay="0"/>
                                  </p:stCondLst>
                                  <p:childTnLst>
                                    <p:animMotion origin="layout" path="M 2.08333E-7 -2.22222E-6 L 2.08333E-7 -0.33241 " pathEditMode="relative" rAng="0" ptsTypes="AA">
                                      <p:cBhvr>
                                        <p:cTn id="20" dur="2000" fill="hold"/>
                                        <p:tgtEl>
                                          <p:spTgt spid="16"/>
                                        </p:tgtEl>
                                        <p:attrNameLst>
                                          <p:attrName>ppt_x</p:attrName>
                                          <p:attrName>ppt_y</p:attrName>
                                        </p:attrNameLst>
                                      </p:cBhvr>
                                      <p:rCtr x="0" y="-16620"/>
                                    </p:animMotion>
                                  </p:childTnLst>
                                </p:cTn>
                              </p:par>
                              <p:par>
                                <p:cTn id="21" presetID="0" presetClass="path" presetSubtype="0" accel="50000" decel="50000" fill="hold" grpId="0" nodeType="withEffect">
                                  <p:stCondLst>
                                    <p:cond delay="0"/>
                                  </p:stCondLst>
                                  <p:childTnLst>
                                    <p:animMotion origin="layout" path="M -3.75E-6 -4.44444E-6 L -3.75E-6 -0.3324 " pathEditMode="relative" rAng="0" ptsTypes="AA">
                                      <p:cBhvr>
                                        <p:cTn id="22" dur="2000" fill="hold"/>
                                        <p:tgtEl>
                                          <p:spTgt spid="17"/>
                                        </p:tgtEl>
                                        <p:attrNameLst>
                                          <p:attrName>ppt_x</p:attrName>
                                          <p:attrName>ppt_y</p:attrName>
                                        </p:attrNameLst>
                                      </p:cBhvr>
                                      <p:rCtr x="0" y="-16620"/>
                                    </p:animMotion>
                                  </p:childTnLst>
                                </p:cTn>
                              </p:par>
                              <p:par>
                                <p:cTn id="23" presetID="0" presetClass="path" presetSubtype="0" accel="50000" decel="50000" fill="hold" nodeType="withEffect">
                                  <p:stCondLst>
                                    <p:cond delay="0"/>
                                  </p:stCondLst>
                                  <p:childTnLst>
                                    <p:animMotion origin="layout" path="M 2.5E-6 2.22222E-6 L 2.5E-6 -0.33241 " pathEditMode="relative" rAng="0" ptsTypes="AA">
                                      <p:cBhvr>
                                        <p:cTn id="24" dur="2000" fill="hold"/>
                                        <p:tgtEl>
                                          <p:spTgt spid="18"/>
                                        </p:tgtEl>
                                        <p:attrNameLst>
                                          <p:attrName>ppt_x</p:attrName>
                                          <p:attrName>ppt_y</p:attrName>
                                        </p:attrNameLst>
                                      </p:cBhvr>
                                      <p:rCtr x="0" y="-16620"/>
                                    </p:animMotion>
                                  </p:childTnLst>
                                </p:cTn>
                              </p:par>
                              <p:par>
                                <p:cTn id="25" presetID="22" presetClass="exit" presetSubtype="4" fill="hold" grpId="0" nodeType="withEffect">
                                  <p:stCondLst>
                                    <p:cond delay="0"/>
                                  </p:stCondLst>
                                  <p:childTnLst>
                                    <p:animEffect transition="out" filter="wipe(down)">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childTnLst>
                          </p:cTn>
                        </p:par>
                        <p:par>
                          <p:cTn id="28" fill="hold">
                            <p:stCondLst>
                              <p:cond delay="2000"/>
                            </p:stCondLst>
                            <p:childTnLst>
                              <p:par>
                                <p:cTn id="29" presetID="21"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heel(1)">
                                      <p:cBhvr>
                                        <p:cTn id="31" dur="2000"/>
                                        <p:tgtEl>
                                          <p:spTgt spid="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p:bldP spid="14" grpId="0"/>
      <p:bldP spid="15" grpId="0"/>
      <p:bldP spid="16" grpId="0"/>
      <p:bldP spid="17" grpId="0"/>
      <p:bldP spid="40" grpId="0"/>
      <p:bldP spid="3" grpId="0" animBg="1"/>
      <p:bldP spid="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FA-2D8C-E553-829C-FAA8D7C5E6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37A827-250B-57D0-9403-5BF94E8FE095}"/>
              </a:ext>
            </a:extLst>
          </p:cNvPr>
          <p:cNvSpPr txBox="1"/>
          <p:nvPr/>
        </p:nvSpPr>
        <p:spPr>
          <a:xfrm>
            <a:off x="267502" y="2097505"/>
            <a:ext cx="37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elix Titling"/>
              </a:rPr>
              <a:t>PROCESSING text OVERVIEW: </a:t>
            </a:r>
          </a:p>
          <a:p>
            <a:endParaRPr lang="en-US">
              <a:latin typeface="Felix Titling"/>
            </a:endParaRPr>
          </a:p>
        </p:txBody>
      </p:sp>
      <p:graphicFrame>
        <p:nvGraphicFramePr>
          <p:cNvPr id="23" name="Diagram 22">
            <a:extLst>
              <a:ext uri="{FF2B5EF4-FFF2-40B4-BE49-F238E27FC236}">
                <a16:creationId xmlns:a16="http://schemas.microsoft.com/office/drawing/2014/main" id="{17C376B5-4CE9-1A5D-2BB3-15BFB6B61D5D}"/>
              </a:ext>
            </a:extLst>
          </p:cNvPr>
          <p:cNvGraphicFramePr/>
          <p:nvPr/>
        </p:nvGraphicFramePr>
        <p:xfrm>
          <a:off x="15360315" y="210151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BF66538-7209-7BDD-D05F-83B6ED1AEC6D}"/>
              </a:ext>
            </a:extLst>
          </p:cNvPr>
          <p:cNvSpPr>
            <a:spLocks noGrp="1"/>
          </p:cNvSpPr>
          <p:nvPr>
            <p:ph type="title"/>
          </p:nvPr>
        </p:nvSpPr>
        <p:spPr>
          <a:xfrm>
            <a:off x="1161868" y="2699725"/>
            <a:ext cx="4646218" cy="864079"/>
          </a:xfrm>
        </p:spPr>
        <p:txBody>
          <a:bodyPr anchor="ctr">
            <a:normAutofit fontScale="90000"/>
          </a:bodyPr>
          <a:lstStyle/>
          <a:p>
            <a:pPr algn="ctr"/>
            <a:r>
              <a:rPr lang="en-US"/>
              <a:t>vectorization</a:t>
            </a:r>
          </a:p>
        </p:txBody>
      </p:sp>
      <p:pic>
        <p:nvPicPr>
          <p:cNvPr id="4" name="Picture 3" descr="What are Tensors?. What are tensors? | by Jayesh Jain | Medium">
            <a:extLst>
              <a:ext uri="{FF2B5EF4-FFF2-40B4-BE49-F238E27FC236}">
                <a16:creationId xmlns:a16="http://schemas.microsoft.com/office/drawing/2014/main" id="{93DFA2BF-841D-8405-D68D-3D8E5FB03C12}"/>
              </a:ext>
            </a:extLst>
          </p:cNvPr>
          <p:cNvPicPr>
            <a:picLocks noChangeAspect="1"/>
          </p:cNvPicPr>
          <p:nvPr/>
        </p:nvPicPr>
        <p:blipFill>
          <a:blip r:embed="rId8"/>
          <a:stretch>
            <a:fillRect/>
          </a:stretch>
        </p:blipFill>
        <p:spPr>
          <a:xfrm>
            <a:off x="1611096" y="3667215"/>
            <a:ext cx="3705726" cy="2964580"/>
          </a:xfrm>
          <a:prstGeom prst="rect">
            <a:avLst/>
          </a:prstGeom>
        </p:spPr>
      </p:pic>
      <p:cxnSp>
        <p:nvCxnSpPr>
          <p:cNvPr id="6" name="Straight Connector 5">
            <a:extLst>
              <a:ext uri="{FF2B5EF4-FFF2-40B4-BE49-F238E27FC236}">
                <a16:creationId xmlns:a16="http://schemas.microsoft.com/office/drawing/2014/main" id="{5BF1093D-38E8-598A-742B-D222890EA234}"/>
              </a:ext>
            </a:extLst>
          </p:cNvPr>
          <p:cNvCxnSpPr>
            <a:cxnSpLocks/>
          </p:cNvCxnSpPr>
          <p:nvPr/>
        </p:nvCxnSpPr>
        <p:spPr>
          <a:xfrm>
            <a:off x="5855709" y="2743836"/>
            <a:ext cx="0" cy="39405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450E3C36-A865-656A-3343-2D833F0A38AB}"/>
              </a:ext>
            </a:extLst>
          </p:cNvPr>
          <p:cNvSpPr>
            <a:spLocks noGrp="1"/>
          </p:cNvSpPr>
          <p:nvPr>
            <p:ph idx="1"/>
          </p:nvPr>
        </p:nvSpPr>
        <p:spPr>
          <a:xfrm>
            <a:off x="6383916" y="2803102"/>
            <a:ext cx="5046082" cy="3811176"/>
          </a:xfrm>
        </p:spPr>
        <p:txBody>
          <a:bodyPr vert="horz" lIns="91440" tIns="45720" rIns="91440" bIns="45720" rtlCol="0" anchor="t">
            <a:normAutofit fontScale="92500" lnSpcReduction="20000"/>
          </a:bodyPr>
          <a:lstStyle/>
          <a:p>
            <a:r>
              <a:rPr lang="en-US"/>
              <a:t>Following tokenization, tokens get vectorized into tensors to allow the model to process the tokens. </a:t>
            </a:r>
          </a:p>
          <a:p>
            <a:r>
              <a:rPr lang="en-US"/>
              <a:t>These representations are also known as embeddings </a:t>
            </a:r>
          </a:p>
          <a:p>
            <a:r>
              <a:rPr lang="en-US"/>
              <a:t>These embeddings are stored in tensors (multidimensional arrays)</a:t>
            </a:r>
          </a:p>
          <a:p>
            <a:r>
              <a:rPr lang="en-US"/>
              <a:t>Embedding dimension determines the size of each token vector. </a:t>
            </a:r>
          </a:p>
          <a:p>
            <a:pPr lvl="1">
              <a:buFont typeface="Courier New" panose="020B0604020202020204" pitchFamily="34" charset="0"/>
              <a:buChar char="o"/>
            </a:pPr>
            <a:r>
              <a:rPr lang="en-US" i="0"/>
              <a:t>This effects overall parameter count</a:t>
            </a:r>
          </a:p>
          <a:p>
            <a:r>
              <a:rPr lang="en-US"/>
              <a:t>Obviously, larger dimensions capture more info, but it comes at a larger computational cost</a:t>
            </a:r>
          </a:p>
        </p:txBody>
      </p:sp>
      <p:sp>
        <p:nvSpPr>
          <p:cNvPr id="5" name="Rectangle 4">
            <a:extLst>
              <a:ext uri="{FF2B5EF4-FFF2-40B4-BE49-F238E27FC236}">
                <a16:creationId xmlns:a16="http://schemas.microsoft.com/office/drawing/2014/main" id="{A53EC59A-C206-8F63-D8B4-C64CCBAD713D}"/>
              </a:ext>
            </a:extLst>
          </p:cNvPr>
          <p:cNvSpPr/>
          <p:nvPr/>
        </p:nvSpPr>
        <p:spPr>
          <a:xfrm>
            <a:off x="1276404" y="231820"/>
            <a:ext cx="9277982" cy="15397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11" name="Rectangle: Rounded Corners 10">
            <a:extLst>
              <a:ext uri="{FF2B5EF4-FFF2-40B4-BE49-F238E27FC236}">
                <a16:creationId xmlns:a16="http://schemas.microsoft.com/office/drawing/2014/main" id="{3FA0A9AA-A9DF-B822-D5B4-1FFAC2384857}"/>
              </a:ext>
            </a:extLst>
          </p:cNvPr>
          <p:cNvSpPr/>
          <p:nvPr/>
        </p:nvSpPr>
        <p:spPr>
          <a:xfrm>
            <a:off x="5009804" y="680107"/>
            <a:ext cx="1982756"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9" name="Rectangle: Rounded Corners 11">
            <a:extLst>
              <a:ext uri="{FF2B5EF4-FFF2-40B4-BE49-F238E27FC236}">
                <a16:creationId xmlns:a16="http://schemas.microsoft.com/office/drawing/2014/main" id="{3C77DBAF-4DEA-35E7-F602-3DC44E4CFF39}"/>
              </a:ext>
            </a:extLst>
          </p:cNvPr>
          <p:cNvSpPr/>
          <p:nvPr/>
        </p:nvSpPr>
        <p:spPr>
          <a:xfrm>
            <a:off x="8287484" y="603561"/>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20" name="Rectangle: Rounded Corners 12">
            <a:extLst>
              <a:ext uri="{FF2B5EF4-FFF2-40B4-BE49-F238E27FC236}">
                <a16:creationId xmlns:a16="http://schemas.microsoft.com/office/drawing/2014/main" id="{C1EE4AE9-3B30-84C9-E2F6-B731E08F371E}"/>
              </a:ext>
            </a:extLst>
          </p:cNvPr>
          <p:cNvSpPr/>
          <p:nvPr/>
        </p:nvSpPr>
        <p:spPr>
          <a:xfrm>
            <a:off x="1276404" y="689713"/>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21" name="TextBox 14">
            <a:extLst>
              <a:ext uri="{FF2B5EF4-FFF2-40B4-BE49-F238E27FC236}">
                <a16:creationId xmlns:a16="http://schemas.microsoft.com/office/drawing/2014/main" id="{9BD10C9B-24C9-93B7-7A00-0C0774BEBC23}"/>
              </a:ext>
            </a:extLst>
          </p:cNvPr>
          <p:cNvSpPr txBox="1"/>
          <p:nvPr/>
        </p:nvSpPr>
        <p:spPr>
          <a:xfrm>
            <a:off x="3796747" y="231820"/>
            <a:ext cx="440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22" name="TextBox 18">
            <a:extLst>
              <a:ext uri="{FF2B5EF4-FFF2-40B4-BE49-F238E27FC236}">
                <a16:creationId xmlns:a16="http://schemas.microsoft.com/office/drawing/2014/main" id="{3885372F-64CD-C6D5-1268-1041CBA8DB5A}"/>
              </a:ext>
            </a:extLst>
          </p:cNvPr>
          <p:cNvSpPr txBox="1"/>
          <p:nvPr/>
        </p:nvSpPr>
        <p:spPr>
          <a:xfrm>
            <a:off x="344114" y="867971"/>
            <a:ext cx="81775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24" name="TextBox 19">
            <a:extLst>
              <a:ext uri="{FF2B5EF4-FFF2-40B4-BE49-F238E27FC236}">
                <a16:creationId xmlns:a16="http://schemas.microsoft.com/office/drawing/2014/main" id="{396E0D24-4EE7-30A5-BDFB-FC59CED4798E}"/>
              </a:ext>
            </a:extLst>
          </p:cNvPr>
          <p:cNvSpPr txBox="1"/>
          <p:nvPr/>
        </p:nvSpPr>
        <p:spPr>
          <a:xfrm>
            <a:off x="3460592" y="1000670"/>
            <a:ext cx="14327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25" name="TextBox 21">
            <a:extLst>
              <a:ext uri="{FF2B5EF4-FFF2-40B4-BE49-F238E27FC236}">
                <a16:creationId xmlns:a16="http://schemas.microsoft.com/office/drawing/2014/main" id="{C6A6DD9A-A6D8-3BA9-E066-67305159819B}"/>
              </a:ext>
            </a:extLst>
          </p:cNvPr>
          <p:cNvSpPr txBox="1"/>
          <p:nvPr/>
        </p:nvSpPr>
        <p:spPr>
          <a:xfrm>
            <a:off x="6956477" y="963564"/>
            <a:ext cx="133100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26" name="TextBox 22">
            <a:extLst>
              <a:ext uri="{FF2B5EF4-FFF2-40B4-BE49-F238E27FC236}">
                <a16:creationId xmlns:a16="http://schemas.microsoft.com/office/drawing/2014/main" id="{F22FB8CA-5F93-2BB3-2C32-E10B58F6A34A}"/>
              </a:ext>
            </a:extLst>
          </p:cNvPr>
          <p:cNvSpPr txBox="1"/>
          <p:nvPr/>
        </p:nvSpPr>
        <p:spPr>
          <a:xfrm>
            <a:off x="10562115" y="944915"/>
            <a:ext cx="1342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27" name="Straight Arrow Connector 26">
            <a:extLst>
              <a:ext uri="{FF2B5EF4-FFF2-40B4-BE49-F238E27FC236}">
                <a16:creationId xmlns:a16="http://schemas.microsoft.com/office/drawing/2014/main" id="{2B214E62-8BB4-FF41-A2F4-AC66BCE747E2}"/>
              </a:ext>
            </a:extLst>
          </p:cNvPr>
          <p:cNvCxnSpPr>
            <a:cxnSpLocks/>
          </p:cNvCxnSpPr>
          <p:nvPr/>
        </p:nvCxnSpPr>
        <p:spPr>
          <a:xfrm>
            <a:off x="346975" y="1951663"/>
            <a:ext cx="1078590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086FF6DB-463B-88D6-5455-1B8613F6BC29}"/>
              </a:ext>
            </a:extLst>
          </p:cNvPr>
          <p:cNvSpPr/>
          <p:nvPr/>
        </p:nvSpPr>
        <p:spPr>
          <a:xfrm>
            <a:off x="152400" y="20320"/>
            <a:ext cx="4754880" cy="1818640"/>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52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FA-2D8C-E553-829C-FAA8D7C5E63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FEEBBD5-7C1F-02C0-224B-376BEABDE8CB}"/>
              </a:ext>
            </a:extLst>
          </p:cNvPr>
          <p:cNvSpPr/>
          <p:nvPr/>
        </p:nvSpPr>
        <p:spPr>
          <a:xfrm>
            <a:off x="1276404" y="231820"/>
            <a:ext cx="9277982" cy="15397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9" name="Rectangle: Rounded Corners 10">
            <a:extLst>
              <a:ext uri="{FF2B5EF4-FFF2-40B4-BE49-F238E27FC236}">
                <a16:creationId xmlns:a16="http://schemas.microsoft.com/office/drawing/2014/main" id="{3A33CD64-C281-E5DD-DD0E-24B4B791FB54}"/>
              </a:ext>
            </a:extLst>
          </p:cNvPr>
          <p:cNvSpPr/>
          <p:nvPr/>
        </p:nvSpPr>
        <p:spPr>
          <a:xfrm>
            <a:off x="5009804" y="680107"/>
            <a:ext cx="1982756"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0" name="Rectangle: Rounded Corners 11">
            <a:extLst>
              <a:ext uri="{FF2B5EF4-FFF2-40B4-BE49-F238E27FC236}">
                <a16:creationId xmlns:a16="http://schemas.microsoft.com/office/drawing/2014/main" id="{E3668308-D04F-C5A0-001D-50D304D18096}"/>
              </a:ext>
            </a:extLst>
          </p:cNvPr>
          <p:cNvSpPr/>
          <p:nvPr/>
        </p:nvSpPr>
        <p:spPr>
          <a:xfrm>
            <a:off x="8287484" y="603561"/>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12" name="Rectangle: Rounded Corners 12">
            <a:extLst>
              <a:ext uri="{FF2B5EF4-FFF2-40B4-BE49-F238E27FC236}">
                <a16:creationId xmlns:a16="http://schemas.microsoft.com/office/drawing/2014/main" id="{0BD399F6-842F-26C4-854F-8815A917A667}"/>
              </a:ext>
            </a:extLst>
          </p:cNvPr>
          <p:cNvSpPr/>
          <p:nvPr/>
        </p:nvSpPr>
        <p:spPr>
          <a:xfrm>
            <a:off x="1276404" y="689713"/>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13" name="TextBox 14">
            <a:extLst>
              <a:ext uri="{FF2B5EF4-FFF2-40B4-BE49-F238E27FC236}">
                <a16:creationId xmlns:a16="http://schemas.microsoft.com/office/drawing/2014/main" id="{B55FEF34-3627-035B-ADC6-25FC429D4D30}"/>
              </a:ext>
            </a:extLst>
          </p:cNvPr>
          <p:cNvSpPr txBox="1"/>
          <p:nvPr/>
        </p:nvSpPr>
        <p:spPr>
          <a:xfrm>
            <a:off x="3796747" y="231820"/>
            <a:ext cx="440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14" name="TextBox 18">
            <a:extLst>
              <a:ext uri="{FF2B5EF4-FFF2-40B4-BE49-F238E27FC236}">
                <a16:creationId xmlns:a16="http://schemas.microsoft.com/office/drawing/2014/main" id="{EE6BCF34-3B48-2483-E2FB-7F64D6AD5EF5}"/>
              </a:ext>
            </a:extLst>
          </p:cNvPr>
          <p:cNvSpPr txBox="1"/>
          <p:nvPr/>
        </p:nvSpPr>
        <p:spPr>
          <a:xfrm>
            <a:off x="344114" y="867971"/>
            <a:ext cx="81775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15" name="TextBox 19">
            <a:extLst>
              <a:ext uri="{FF2B5EF4-FFF2-40B4-BE49-F238E27FC236}">
                <a16:creationId xmlns:a16="http://schemas.microsoft.com/office/drawing/2014/main" id="{B0129D53-5811-A051-0F6A-97AE7ECA446F}"/>
              </a:ext>
            </a:extLst>
          </p:cNvPr>
          <p:cNvSpPr txBox="1"/>
          <p:nvPr/>
        </p:nvSpPr>
        <p:spPr>
          <a:xfrm>
            <a:off x="3460592" y="1000670"/>
            <a:ext cx="14327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16" name="TextBox 21">
            <a:extLst>
              <a:ext uri="{FF2B5EF4-FFF2-40B4-BE49-F238E27FC236}">
                <a16:creationId xmlns:a16="http://schemas.microsoft.com/office/drawing/2014/main" id="{77F8041E-D0A4-AA2A-80B3-7C1041FB79C2}"/>
              </a:ext>
            </a:extLst>
          </p:cNvPr>
          <p:cNvSpPr txBox="1"/>
          <p:nvPr/>
        </p:nvSpPr>
        <p:spPr>
          <a:xfrm>
            <a:off x="6956477" y="963564"/>
            <a:ext cx="133100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17" name="TextBox 22">
            <a:extLst>
              <a:ext uri="{FF2B5EF4-FFF2-40B4-BE49-F238E27FC236}">
                <a16:creationId xmlns:a16="http://schemas.microsoft.com/office/drawing/2014/main" id="{459465A8-DE0C-1715-A676-2DA826CAE0C1}"/>
              </a:ext>
            </a:extLst>
          </p:cNvPr>
          <p:cNvSpPr txBox="1"/>
          <p:nvPr/>
        </p:nvSpPr>
        <p:spPr>
          <a:xfrm>
            <a:off x="10562115" y="944915"/>
            <a:ext cx="1342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18" name="Straight Arrow Connector 17">
            <a:extLst>
              <a:ext uri="{FF2B5EF4-FFF2-40B4-BE49-F238E27FC236}">
                <a16:creationId xmlns:a16="http://schemas.microsoft.com/office/drawing/2014/main" id="{72D27641-168B-E487-FE6F-D017A97B4C77}"/>
              </a:ext>
            </a:extLst>
          </p:cNvPr>
          <p:cNvCxnSpPr>
            <a:cxnSpLocks/>
          </p:cNvCxnSpPr>
          <p:nvPr/>
        </p:nvCxnSpPr>
        <p:spPr>
          <a:xfrm>
            <a:off x="346975" y="1951663"/>
            <a:ext cx="1078590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237A827-250B-57D0-9403-5BF94E8FE095}"/>
              </a:ext>
            </a:extLst>
          </p:cNvPr>
          <p:cNvSpPr txBox="1"/>
          <p:nvPr/>
        </p:nvSpPr>
        <p:spPr>
          <a:xfrm>
            <a:off x="267502" y="2097505"/>
            <a:ext cx="37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elix Titling"/>
              </a:rPr>
              <a:t>PROCESSING text OVERVIEW: </a:t>
            </a:r>
          </a:p>
          <a:p>
            <a:endParaRPr lang="en-US">
              <a:latin typeface="Felix Titling"/>
            </a:endParaRPr>
          </a:p>
        </p:txBody>
      </p:sp>
      <p:graphicFrame>
        <p:nvGraphicFramePr>
          <p:cNvPr id="23" name="Diagram 22">
            <a:extLst>
              <a:ext uri="{FF2B5EF4-FFF2-40B4-BE49-F238E27FC236}">
                <a16:creationId xmlns:a16="http://schemas.microsoft.com/office/drawing/2014/main" id="{17C376B5-4CE9-1A5D-2BB3-15BFB6B61D5D}"/>
              </a:ext>
            </a:extLst>
          </p:cNvPr>
          <p:cNvGraphicFramePr/>
          <p:nvPr/>
        </p:nvGraphicFramePr>
        <p:xfrm>
          <a:off x="15360315" y="210151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3" name="Rectangle 512">
            <a:extLst>
              <a:ext uri="{FF2B5EF4-FFF2-40B4-BE49-F238E27FC236}">
                <a16:creationId xmlns:a16="http://schemas.microsoft.com/office/drawing/2014/main" id="{02E761BC-956D-9313-3338-AF823E76B01F}"/>
              </a:ext>
            </a:extLst>
          </p:cNvPr>
          <p:cNvSpPr/>
          <p:nvPr/>
        </p:nvSpPr>
        <p:spPr>
          <a:xfrm>
            <a:off x="152400" y="20320"/>
            <a:ext cx="4754880" cy="1818640"/>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Document outline">
            <a:extLst>
              <a:ext uri="{FF2B5EF4-FFF2-40B4-BE49-F238E27FC236}">
                <a16:creationId xmlns:a16="http://schemas.microsoft.com/office/drawing/2014/main" id="{1899DE5A-8E1C-C3A6-12D8-760DA5F4B3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135" y="4736031"/>
            <a:ext cx="914400" cy="914400"/>
          </a:xfrm>
          <a:prstGeom prst="rect">
            <a:avLst/>
          </a:prstGeom>
        </p:spPr>
      </p:pic>
      <p:pic>
        <p:nvPicPr>
          <p:cNvPr id="28" name="Graphic 27" descr="Books outline">
            <a:extLst>
              <a:ext uri="{FF2B5EF4-FFF2-40B4-BE49-F238E27FC236}">
                <a16:creationId xmlns:a16="http://schemas.microsoft.com/office/drawing/2014/main" id="{4A060704-D683-FC0D-BCB0-3BBE953001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398" y="5417819"/>
            <a:ext cx="914400" cy="914400"/>
          </a:xfrm>
          <a:prstGeom prst="rect">
            <a:avLst/>
          </a:prstGeom>
        </p:spPr>
      </p:pic>
      <p:sp>
        <p:nvSpPr>
          <p:cNvPr id="30" name="TextBox 29">
            <a:extLst>
              <a:ext uri="{FF2B5EF4-FFF2-40B4-BE49-F238E27FC236}">
                <a16:creationId xmlns:a16="http://schemas.microsoft.com/office/drawing/2014/main" id="{E28DC4B5-76DC-4E0A-95DC-F11841ADC3D2}"/>
              </a:ext>
            </a:extLst>
          </p:cNvPr>
          <p:cNvSpPr txBox="1"/>
          <p:nvPr/>
        </p:nvSpPr>
        <p:spPr>
          <a:xfrm>
            <a:off x="576045" y="3789545"/>
            <a:ext cx="15139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t>RAW TEXT:</a:t>
            </a:r>
          </a:p>
        </p:txBody>
      </p:sp>
      <p:sp>
        <p:nvSpPr>
          <p:cNvPr id="32" name="TextBox 31">
            <a:extLst>
              <a:ext uri="{FF2B5EF4-FFF2-40B4-BE49-F238E27FC236}">
                <a16:creationId xmlns:a16="http://schemas.microsoft.com/office/drawing/2014/main" id="{9B41EC33-602E-7287-35F9-A484CD18F984}"/>
              </a:ext>
            </a:extLst>
          </p:cNvPr>
          <p:cNvSpPr txBox="1"/>
          <p:nvPr/>
        </p:nvSpPr>
        <p:spPr>
          <a:xfrm>
            <a:off x="636202" y="4270809"/>
            <a:ext cx="17546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king, John"</a:t>
            </a:r>
          </a:p>
        </p:txBody>
      </p:sp>
      <p:cxnSp>
        <p:nvCxnSpPr>
          <p:cNvPr id="34" name="Straight Arrow Connector 33">
            <a:extLst>
              <a:ext uri="{FF2B5EF4-FFF2-40B4-BE49-F238E27FC236}">
                <a16:creationId xmlns:a16="http://schemas.microsoft.com/office/drawing/2014/main" id="{33374C2B-A576-129C-4C31-15794A6C8A38}"/>
              </a:ext>
            </a:extLst>
          </p:cNvPr>
          <p:cNvCxnSpPr/>
          <p:nvPr/>
        </p:nvCxnSpPr>
        <p:spPr>
          <a:xfrm>
            <a:off x="2835575" y="3676046"/>
            <a:ext cx="40105" cy="221581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93EA9C38-CA25-422D-8E41-675DE667DB67}"/>
              </a:ext>
            </a:extLst>
          </p:cNvPr>
          <p:cNvCxnSpPr>
            <a:cxnSpLocks/>
          </p:cNvCxnSpPr>
          <p:nvPr/>
        </p:nvCxnSpPr>
        <p:spPr>
          <a:xfrm flipV="1">
            <a:off x="2855628" y="3696100"/>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681F757-A611-91B1-3644-8A9DD063D546}"/>
              </a:ext>
            </a:extLst>
          </p:cNvPr>
          <p:cNvCxnSpPr>
            <a:cxnSpLocks/>
          </p:cNvCxnSpPr>
          <p:nvPr/>
        </p:nvCxnSpPr>
        <p:spPr>
          <a:xfrm flipV="1">
            <a:off x="2855628" y="454833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D3FE5CCA-5737-9DA7-628A-7315FF69C9FE}"/>
              </a:ext>
            </a:extLst>
          </p:cNvPr>
          <p:cNvCxnSpPr>
            <a:cxnSpLocks/>
          </p:cNvCxnSpPr>
          <p:nvPr/>
        </p:nvCxnSpPr>
        <p:spPr>
          <a:xfrm flipV="1">
            <a:off x="2183865" y="4829073"/>
            <a:ext cx="661736" cy="1002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00798B1-567C-BD19-1D28-6254F28586B3}"/>
              </a:ext>
            </a:extLst>
          </p:cNvPr>
          <p:cNvCxnSpPr>
            <a:cxnSpLocks/>
          </p:cNvCxnSpPr>
          <p:nvPr/>
        </p:nvCxnSpPr>
        <p:spPr>
          <a:xfrm flipV="1">
            <a:off x="2845601" y="5891862"/>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F2C8BFA8-B64E-BA23-8633-8A01F257CF2D}"/>
              </a:ext>
            </a:extLst>
          </p:cNvPr>
          <p:cNvSpPr txBox="1"/>
          <p:nvPr/>
        </p:nvSpPr>
        <p:spPr>
          <a:xfrm>
            <a:off x="3346918" y="3485548"/>
            <a:ext cx="66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The</a:t>
            </a:r>
          </a:p>
        </p:txBody>
      </p:sp>
      <p:sp>
        <p:nvSpPr>
          <p:cNvPr id="46" name="TextBox 45">
            <a:extLst>
              <a:ext uri="{FF2B5EF4-FFF2-40B4-BE49-F238E27FC236}">
                <a16:creationId xmlns:a16="http://schemas.microsoft.com/office/drawing/2014/main" id="{BDE2A294-093D-905D-8567-C0797559E491}"/>
              </a:ext>
            </a:extLst>
          </p:cNvPr>
          <p:cNvSpPr txBox="1"/>
          <p:nvPr/>
        </p:nvSpPr>
        <p:spPr>
          <a:xfrm>
            <a:off x="3417101" y="4307705"/>
            <a:ext cx="66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King</a:t>
            </a:r>
          </a:p>
        </p:txBody>
      </p:sp>
      <p:sp>
        <p:nvSpPr>
          <p:cNvPr id="48" name="TextBox 47">
            <a:extLst>
              <a:ext uri="{FF2B5EF4-FFF2-40B4-BE49-F238E27FC236}">
                <a16:creationId xmlns:a16="http://schemas.microsoft.com/office/drawing/2014/main" id="{4B3C7081-9C7A-63A5-52FF-D9E93CCFA215}"/>
              </a:ext>
            </a:extLst>
          </p:cNvPr>
          <p:cNvSpPr txBox="1"/>
          <p:nvPr/>
        </p:nvSpPr>
        <p:spPr>
          <a:xfrm>
            <a:off x="3497311" y="4949388"/>
            <a:ext cx="66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p>
        </p:txBody>
      </p:sp>
      <p:cxnSp>
        <p:nvCxnSpPr>
          <p:cNvPr id="50" name="Straight Arrow Connector 49">
            <a:extLst>
              <a:ext uri="{FF2B5EF4-FFF2-40B4-BE49-F238E27FC236}">
                <a16:creationId xmlns:a16="http://schemas.microsoft.com/office/drawing/2014/main" id="{380B7F8B-EAC3-1E2A-5596-2FFE2CE38821}"/>
              </a:ext>
            </a:extLst>
          </p:cNvPr>
          <p:cNvCxnSpPr>
            <a:cxnSpLocks/>
          </p:cNvCxnSpPr>
          <p:nvPr/>
        </p:nvCxnSpPr>
        <p:spPr>
          <a:xfrm flipV="1">
            <a:off x="2855627" y="5169967"/>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F1BF6859-B7CD-518A-8AA5-0E0F951223C5}"/>
              </a:ext>
            </a:extLst>
          </p:cNvPr>
          <p:cNvSpPr txBox="1"/>
          <p:nvPr/>
        </p:nvSpPr>
        <p:spPr>
          <a:xfrm>
            <a:off x="3417100" y="5661256"/>
            <a:ext cx="66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John</a:t>
            </a:r>
          </a:p>
        </p:txBody>
      </p:sp>
      <p:cxnSp>
        <p:nvCxnSpPr>
          <p:cNvPr id="54" name="Straight Arrow Connector 53">
            <a:extLst>
              <a:ext uri="{FF2B5EF4-FFF2-40B4-BE49-F238E27FC236}">
                <a16:creationId xmlns:a16="http://schemas.microsoft.com/office/drawing/2014/main" id="{94758A41-79F4-B84A-CFAF-C21A92A54579}"/>
              </a:ext>
            </a:extLst>
          </p:cNvPr>
          <p:cNvCxnSpPr>
            <a:cxnSpLocks/>
          </p:cNvCxnSpPr>
          <p:nvPr/>
        </p:nvCxnSpPr>
        <p:spPr>
          <a:xfrm flipV="1">
            <a:off x="3916278" y="3696100"/>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8F497F7F-ABC7-53B9-AA6F-5C29D5C47526}"/>
              </a:ext>
            </a:extLst>
          </p:cNvPr>
          <p:cNvSpPr txBox="1"/>
          <p:nvPr/>
        </p:nvSpPr>
        <p:spPr>
          <a:xfrm>
            <a:off x="4383237" y="3516028"/>
            <a:ext cx="66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000</a:t>
            </a:r>
          </a:p>
        </p:txBody>
      </p:sp>
      <p:sp>
        <p:nvSpPr>
          <p:cNvPr id="58" name="TextBox 57">
            <a:extLst>
              <a:ext uri="{FF2B5EF4-FFF2-40B4-BE49-F238E27FC236}">
                <a16:creationId xmlns:a16="http://schemas.microsoft.com/office/drawing/2014/main" id="{829570EE-3964-5300-7671-ED19D899D46E}"/>
              </a:ext>
            </a:extLst>
          </p:cNvPr>
          <p:cNvSpPr txBox="1"/>
          <p:nvPr/>
        </p:nvSpPr>
        <p:spPr>
          <a:xfrm>
            <a:off x="4454356" y="4440588"/>
            <a:ext cx="651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001</a:t>
            </a:r>
          </a:p>
        </p:txBody>
      </p:sp>
      <p:sp>
        <p:nvSpPr>
          <p:cNvPr id="60" name="TextBox 59">
            <a:extLst>
              <a:ext uri="{FF2B5EF4-FFF2-40B4-BE49-F238E27FC236}">
                <a16:creationId xmlns:a16="http://schemas.microsoft.com/office/drawing/2014/main" id="{D7445CB6-FF63-DB53-5FA0-876E06C20A9A}"/>
              </a:ext>
            </a:extLst>
          </p:cNvPr>
          <p:cNvSpPr txBox="1"/>
          <p:nvPr/>
        </p:nvSpPr>
        <p:spPr>
          <a:xfrm>
            <a:off x="4444196" y="5192428"/>
            <a:ext cx="5804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002</a:t>
            </a:r>
          </a:p>
        </p:txBody>
      </p:sp>
      <p:sp>
        <p:nvSpPr>
          <p:cNvPr id="62" name="TextBox 61">
            <a:extLst>
              <a:ext uri="{FF2B5EF4-FFF2-40B4-BE49-F238E27FC236}">
                <a16:creationId xmlns:a16="http://schemas.microsoft.com/office/drawing/2014/main" id="{FAAB4B35-2E26-0E97-0C19-A9E60D5BEDB8}"/>
              </a:ext>
            </a:extLst>
          </p:cNvPr>
          <p:cNvSpPr txBox="1"/>
          <p:nvPr/>
        </p:nvSpPr>
        <p:spPr>
          <a:xfrm>
            <a:off x="4423876" y="5852828"/>
            <a:ext cx="5804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003</a:t>
            </a:r>
          </a:p>
        </p:txBody>
      </p:sp>
      <p:cxnSp>
        <p:nvCxnSpPr>
          <p:cNvPr id="512" name="Straight Arrow Connector 511">
            <a:extLst>
              <a:ext uri="{FF2B5EF4-FFF2-40B4-BE49-F238E27FC236}">
                <a16:creationId xmlns:a16="http://schemas.microsoft.com/office/drawing/2014/main" id="{8ED970C3-FACB-4CA9-2A37-F9056E6D0B04}"/>
              </a:ext>
            </a:extLst>
          </p:cNvPr>
          <p:cNvCxnSpPr>
            <a:cxnSpLocks/>
          </p:cNvCxnSpPr>
          <p:nvPr/>
        </p:nvCxnSpPr>
        <p:spPr>
          <a:xfrm flipH="1">
            <a:off x="5100720" y="3483005"/>
            <a:ext cx="535" cy="39717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515" name="Straight Arrow Connector 514">
            <a:extLst>
              <a:ext uri="{FF2B5EF4-FFF2-40B4-BE49-F238E27FC236}">
                <a16:creationId xmlns:a16="http://schemas.microsoft.com/office/drawing/2014/main" id="{4D1D310E-7A49-BD90-BAF0-525A05B13EC4}"/>
              </a:ext>
            </a:extLst>
          </p:cNvPr>
          <p:cNvCxnSpPr>
            <a:cxnSpLocks/>
          </p:cNvCxnSpPr>
          <p:nvPr/>
        </p:nvCxnSpPr>
        <p:spPr>
          <a:xfrm flipH="1">
            <a:off x="5141359" y="4356764"/>
            <a:ext cx="535" cy="39717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518" name="Straight Arrow Connector 517">
            <a:extLst>
              <a:ext uri="{FF2B5EF4-FFF2-40B4-BE49-F238E27FC236}">
                <a16:creationId xmlns:a16="http://schemas.microsoft.com/office/drawing/2014/main" id="{92F5C36D-090B-B692-93CD-BD8947F32B98}"/>
              </a:ext>
            </a:extLst>
          </p:cNvPr>
          <p:cNvCxnSpPr>
            <a:cxnSpLocks/>
          </p:cNvCxnSpPr>
          <p:nvPr/>
        </p:nvCxnSpPr>
        <p:spPr>
          <a:xfrm flipH="1">
            <a:off x="5151519" y="5179724"/>
            <a:ext cx="535" cy="39717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521" name="Straight Arrow Connector 520">
            <a:extLst>
              <a:ext uri="{FF2B5EF4-FFF2-40B4-BE49-F238E27FC236}">
                <a16:creationId xmlns:a16="http://schemas.microsoft.com/office/drawing/2014/main" id="{EC7CBF9D-EA35-BC75-EA21-0A0B25253F4F}"/>
              </a:ext>
            </a:extLst>
          </p:cNvPr>
          <p:cNvCxnSpPr>
            <a:cxnSpLocks/>
          </p:cNvCxnSpPr>
          <p:nvPr/>
        </p:nvCxnSpPr>
        <p:spPr>
          <a:xfrm flipH="1">
            <a:off x="5151519" y="6226204"/>
            <a:ext cx="535" cy="397176"/>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523" name="Straight Arrow Connector 522">
            <a:extLst>
              <a:ext uri="{FF2B5EF4-FFF2-40B4-BE49-F238E27FC236}">
                <a16:creationId xmlns:a16="http://schemas.microsoft.com/office/drawing/2014/main" id="{68930730-5279-3692-873C-77EBEC67BA21}"/>
              </a:ext>
            </a:extLst>
          </p:cNvPr>
          <p:cNvCxnSpPr>
            <a:cxnSpLocks/>
          </p:cNvCxnSpPr>
          <p:nvPr/>
        </p:nvCxnSpPr>
        <p:spPr>
          <a:xfrm flipV="1">
            <a:off x="5074517" y="3462419"/>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25" name="Straight Arrow Connector 524">
            <a:extLst>
              <a:ext uri="{FF2B5EF4-FFF2-40B4-BE49-F238E27FC236}">
                <a16:creationId xmlns:a16="http://schemas.microsoft.com/office/drawing/2014/main" id="{583549D5-3C0A-D63D-C44F-3C32600CCC47}"/>
              </a:ext>
            </a:extLst>
          </p:cNvPr>
          <p:cNvCxnSpPr>
            <a:cxnSpLocks/>
          </p:cNvCxnSpPr>
          <p:nvPr/>
        </p:nvCxnSpPr>
        <p:spPr>
          <a:xfrm flipV="1">
            <a:off x="5074516" y="3878978"/>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27" name="Straight Arrow Connector 526">
            <a:extLst>
              <a:ext uri="{FF2B5EF4-FFF2-40B4-BE49-F238E27FC236}">
                <a16:creationId xmlns:a16="http://schemas.microsoft.com/office/drawing/2014/main" id="{12BC3502-AC05-27B3-87F3-F7A3EE6F728D}"/>
              </a:ext>
            </a:extLst>
          </p:cNvPr>
          <p:cNvCxnSpPr>
            <a:cxnSpLocks/>
          </p:cNvCxnSpPr>
          <p:nvPr/>
        </p:nvCxnSpPr>
        <p:spPr>
          <a:xfrm flipV="1">
            <a:off x="5115156" y="4356497"/>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29" name="Straight Arrow Connector 528">
            <a:extLst>
              <a:ext uri="{FF2B5EF4-FFF2-40B4-BE49-F238E27FC236}">
                <a16:creationId xmlns:a16="http://schemas.microsoft.com/office/drawing/2014/main" id="{1C580971-1344-CD93-BB0A-C6C38A20D068}"/>
              </a:ext>
            </a:extLst>
          </p:cNvPr>
          <p:cNvCxnSpPr>
            <a:cxnSpLocks/>
          </p:cNvCxnSpPr>
          <p:nvPr/>
        </p:nvCxnSpPr>
        <p:spPr>
          <a:xfrm flipV="1">
            <a:off x="5115156" y="473241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31" name="Straight Arrow Connector 530">
            <a:extLst>
              <a:ext uri="{FF2B5EF4-FFF2-40B4-BE49-F238E27FC236}">
                <a16:creationId xmlns:a16="http://schemas.microsoft.com/office/drawing/2014/main" id="{69A3F7B4-4773-5A88-268C-37DD1041DA66}"/>
              </a:ext>
            </a:extLst>
          </p:cNvPr>
          <p:cNvCxnSpPr>
            <a:cxnSpLocks/>
          </p:cNvCxnSpPr>
          <p:nvPr/>
        </p:nvCxnSpPr>
        <p:spPr>
          <a:xfrm flipV="1">
            <a:off x="5155796" y="519977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33" name="Straight Arrow Connector 532">
            <a:extLst>
              <a:ext uri="{FF2B5EF4-FFF2-40B4-BE49-F238E27FC236}">
                <a16:creationId xmlns:a16="http://schemas.microsoft.com/office/drawing/2014/main" id="{6BF44E03-30D6-CF93-B1D5-A3374196CE17}"/>
              </a:ext>
            </a:extLst>
          </p:cNvPr>
          <p:cNvCxnSpPr>
            <a:cxnSpLocks/>
          </p:cNvCxnSpPr>
          <p:nvPr/>
        </p:nvCxnSpPr>
        <p:spPr>
          <a:xfrm flipV="1">
            <a:off x="5155796" y="559601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35" name="Straight Arrow Connector 534">
            <a:extLst>
              <a:ext uri="{FF2B5EF4-FFF2-40B4-BE49-F238E27FC236}">
                <a16:creationId xmlns:a16="http://schemas.microsoft.com/office/drawing/2014/main" id="{CDCBCE83-B0EF-2902-30DE-AA85046EC6CB}"/>
              </a:ext>
            </a:extLst>
          </p:cNvPr>
          <p:cNvCxnSpPr>
            <a:cxnSpLocks/>
          </p:cNvCxnSpPr>
          <p:nvPr/>
        </p:nvCxnSpPr>
        <p:spPr>
          <a:xfrm flipV="1">
            <a:off x="5145636" y="623609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37" name="Straight Arrow Connector 536">
            <a:extLst>
              <a:ext uri="{FF2B5EF4-FFF2-40B4-BE49-F238E27FC236}">
                <a16:creationId xmlns:a16="http://schemas.microsoft.com/office/drawing/2014/main" id="{53501109-6B8D-DE6C-CF32-0179B2C746C2}"/>
              </a:ext>
            </a:extLst>
          </p:cNvPr>
          <p:cNvCxnSpPr>
            <a:cxnSpLocks/>
          </p:cNvCxnSpPr>
          <p:nvPr/>
        </p:nvCxnSpPr>
        <p:spPr>
          <a:xfrm flipV="1">
            <a:off x="5145636" y="6622176"/>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39" name="TextBox 538">
            <a:extLst>
              <a:ext uri="{FF2B5EF4-FFF2-40B4-BE49-F238E27FC236}">
                <a16:creationId xmlns:a16="http://schemas.microsoft.com/office/drawing/2014/main" id="{845E14AF-C37B-055E-EB26-6CC157AA40E5}"/>
              </a:ext>
            </a:extLst>
          </p:cNvPr>
          <p:cNvSpPr txBox="1"/>
          <p:nvPr/>
        </p:nvSpPr>
        <p:spPr>
          <a:xfrm>
            <a:off x="5399236" y="3231548"/>
            <a:ext cx="23279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T.E.[0.1, 0.3, 0.7, 0.9]</a:t>
            </a:r>
            <a:endParaRPr lang="en-US"/>
          </a:p>
        </p:txBody>
      </p:sp>
      <p:sp>
        <p:nvSpPr>
          <p:cNvPr id="541" name="TextBox 540">
            <a:extLst>
              <a:ext uri="{FF2B5EF4-FFF2-40B4-BE49-F238E27FC236}">
                <a16:creationId xmlns:a16="http://schemas.microsoft.com/office/drawing/2014/main" id="{E950B238-67A2-1DFA-4A40-CCB0ADBD5EFA}"/>
              </a:ext>
            </a:extLst>
          </p:cNvPr>
          <p:cNvSpPr txBox="1"/>
          <p:nvPr/>
        </p:nvSpPr>
        <p:spPr>
          <a:xfrm>
            <a:off x="5419556" y="3698908"/>
            <a:ext cx="260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P.E.[0.01, 0.02, 0.03, 0.04]</a:t>
            </a:r>
            <a:endParaRPr lang="en-US"/>
          </a:p>
        </p:txBody>
      </p:sp>
      <p:sp>
        <p:nvSpPr>
          <p:cNvPr id="543" name="TextBox 542">
            <a:extLst>
              <a:ext uri="{FF2B5EF4-FFF2-40B4-BE49-F238E27FC236}">
                <a16:creationId xmlns:a16="http://schemas.microsoft.com/office/drawing/2014/main" id="{550C0700-1596-DA17-B02A-65DEE6E42A9A}"/>
              </a:ext>
            </a:extLst>
          </p:cNvPr>
          <p:cNvSpPr txBox="1"/>
          <p:nvPr/>
        </p:nvSpPr>
        <p:spPr>
          <a:xfrm>
            <a:off x="5419556" y="4145948"/>
            <a:ext cx="22466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T.E.[0.2, 0.5, 0.8, 1.0]</a:t>
            </a:r>
            <a:endParaRPr lang="en-US"/>
          </a:p>
        </p:txBody>
      </p:sp>
      <p:sp>
        <p:nvSpPr>
          <p:cNvPr id="545" name="TextBox 544">
            <a:extLst>
              <a:ext uri="{FF2B5EF4-FFF2-40B4-BE49-F238E27FC236}">
                <a16:creationId xmlns:a16="http://schemas.microsoft.com/office/drawing/2014/main" id="{48A50DE5-E3C0-DD83-5C6C-3DE6E94F929C}"/>
              </a:ext>
            </a:extLst>
          </p:cNvPr>
          <p:cNvSpPr txBox="1"/>
          <p:nvPr/>
        </p:nvSpPr>
        <p:spPr>
          <a:xfrm>
            <a:off x="5368756" y="4521868"/>
            <a:ext cx="2744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P.E [0.05, 0.06, 0.07, 0.08]</a:t>
            </a:r>
            <a:endParaRPr lang="en-US"/>
          </a:p>
        </p:txBody>
      </p:sp>
      <p:sp>
        <p:nvSpPr>
          <p:cNvPr id="547" name="TextBox 546">
            <a:extLst>
              <a:ext uri="{FF2B5EF4-FFF2-40B4-BE49-F238E27FC236}">
                <a16:creationId xmlns:a16="http://schemas.microsoft.com/office/drawing/2014/main" id="{FB9E4FC7-8AB5-9CDB-C622-0BD733042B93}"/>
              </a:ext>
            </a:extLst>
          </p:cNvPr>
          <p:cNvSpPr txBox="1"/>
          <p:nvPr/>
        </p:nvSpPr>
        <p:spPr>
          <a:xfrm>
            <a:off x="5490676" y="5019708"/>
            <a:ext cx="2236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[0.0, 0.4, 0.6, 0.2]</a:t>
            </a:r>
            <a:endParaRPr lang="en-US"/>
          </a:p>
        </p:txBody>
      </p:sp>
      <p:sp>
        <p:nvSpPr>
          <p:cNvPr id="549" name="TextBox 548">
            <a:extLst>
              <a:ext uri="{FF2B5EF4-FFF2-40B4-BE49-F238E27FC236}">
                <a16:creationId xmlns:a16="http://schemas.microsoft.com/office/drawing/2014/main" id="{86DD56C1-4BA5-5B63-2247-57688C7A2CA3}"/>
              </a:ext>
            </a:extLst>
          </p:cNvPr>
          <p:cNvSpPr txBox="1"/>
          <p:nvPr/>
        </p:nvSpPr>
        <p:spPr>
          <a:xfrm>
            <a:off x="5490676" y="5375308"/>
            <a:ext cx="2622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P.E. [0.09, 0.10, 0.11, 0.12]</a:t>
            </a:r>
            <a:endParaRPr lang="en-US"/>
          </a:p>
        </p:txBody>
      </p:sp>
      <p:sp>
        <p:nvSpPr>
          <p:cNvPr id="551" name="TextBox 550">
            <a:extLst>
              <a:ext uri="{FF2B5EF4-FFF2-40B4-BE49-F238E27FC236}">
                <a16:creationId xmlns:a16="http://schemas.microsoft.com/office/drawing/2014/main" id="{8F45B46B-F97F-42EC-3883-3094D318C8C2}"/>
              </a:ext>
            </a:extLst>
          </p:cNvPr>
          <p:cNvSpPr txBox="1"/>
          <p:nvPr/>
        </p:nvSpPr>
        <p:spPr>
          <a:xfrm>
            <a:off x="5419556" y="5974748"/>
            <a:ext cx="24194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[0.3, 0.7, 0.9, 0.4]</a:t>
            </a:r>
            <a:endParaRPr lang="en-US"/>
          </a:p>
        </p:txBody>
      </p:sp>
      <p:sp>
        <p:nvSpPr>
          <p:cNvPr id="553" name="TextBox 552">
            <a:extLst>
              <a:ext uri="{FF2B5EF4-FFF2-40B4-BE49-F238E27FC236}">
                <a16:creationId xmlns:a16="http://schemas.microsoft.com/office/drawing/2014/main" id="{0AC802E7-A651-2868-303C-0A86907DA753}"/>
              </a:ext>
            </a:extLst>
          </p:cNvPr>
          <p:cNvSpPr txBox="1"/>
          <p:nvPr/>
        </p:nvSpPr>
        <p:spPr>
          <a:xfrm>
            <a:off x="5500836" y="6421788"/>
            <a:ext cx="2622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P.E. [0.13, 0.14, 0.15, 0.16]</a:t>
            </a:r>
            <a:endParaRPr lang="en-US"/>
          </a:p>
        </p:txBody>
      </p:sp>
      <p:cxnSp>
        <p:nvCxnSpPr>
          <p:cNvPr id="555" name="Straight Arrow Connector 554">
            <a:extLst>
              <a:ext uri="{FF2B5EF4-FFF2-40B4-BE49-F238E27FC236}">
                <a16:creationId xmlns:a16="http://schemas.microsoft.com/office/drawing/2014/main" id="{5EF0617C-A26D-FF77-7420-8FC12DD4ADCA}"/>
              </a:ext>
            </a:extLst>
          </p:cNvPr>
          <p:cNvCxnSpPr>
            <a:cxnSpLocks/>
          </p:cNvCxnSpPr>
          <p:nvPr/>
        </p:nvCxnSpPr>
        <p:spPr>
          <a:xfrm flipV="1">
            <a:off x="8031076" y="3635138"/>
            <a:ext cx="267769" cy="1016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57" name="TextBox 556">
            <a:extLst>
              <a:ext uri="{FF2B5EF4-FFF2-40B4-BE49-F238E27FC236}">
                <a16:creationId xmlns:a16="http://schemas.microsoft.com/office/drawing/2014/main" id="{990299EE-9710-CEE7-3E51-3800F34E7E37}"/>
              </a:ext>
            </a:extLst>
          </p:cNvPr>
          <p:cNvSpPr txBox="1"/>
          <p:nvPr/>
        </p:nvSpPr>
        <p:spPr>
          <a:xfrm>
            <a:off x="8304996" y="3414428"/>
            <a:ext cx="260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 P.E. = Embedding</a:t>
            </a:r>
            <a:endParaRPr lang="en-US"/>
          </a:p>
        </p:txBody>
      </p:sp>
      <p:cxnSp>
        <p:nvCxnSpPr>
          <p:cNvPr id="559" name="Straight Arrow Connector 558">
            <a:extLst>
              <a:ext uri="{FF2B5EF4-FFF2-40B4-BE49-F238E27FC236}">
                <a16:creationId xmlns:a16="http://schemas.microsoft.com/office/drawing/2014/main" id="{A865B1B0-7880-6C0A-D031-1E0A1728EAE5}"/>
              </a:ext>
            </a:extLst>
          </p:cNvPr>
          <p:cNvCxnSpPr>
            <a:cxnSpLocks/>
          </p:cNvCxnSpPr>
          <p:nvPr/>
        </p:nvCxnSpPr>
        <p:spPr>
          <a:xfrm flipV="1">
            <a:off x="8051396" y="4417457"/>
            <a:ext cx="267769" cy="1016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61" name="Straight Arrow Connector 560">
            <a:extLst>
              <a:ext uri="{FF2B5EF4-FFF2-40B4-BE49-F238E27FC236}">
                <a16:creationId xmlns:a16="http://schemas.microsoft.com/office/drawing/2014/main" id="{9AB9C7A0-BA4E-FB20-0244-E328B008BEE3}"/>
              </a:ext>
            </a:extLst>
          </p:cNvPr>
          <p:cNvCxnSpPr>
            <a:cxnSpLocks/>
          </p:cNvCxnSpPr>
          <p:nvPr/>
        </p:nvCxnSpPr>
        <p:spPr>
          <a:xfrm flipV="1">
            <a:off x="8092036" y="5331857"/>
            <a:ext cx="267769" cy="1016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63" name="Straight Arrow Connector 562">
            <a:extLst>
              <a:ext uri="{FF2B5EF4-FFF2-40B4-BE49-F238E27FC236}">
                <a16:creationId xmlns:a16="http://schemas.microsoft.com/office/drawing/2014/main" id="{5D7D3677-5D9A-C737-0CA0-97121A975AB5}"/>
              </a:ext>
            </a:extLst>
          </p:cNvPr>
          <p:cNvCxnSpPr>
            <a:cxnSpLocks/>
          </p:cNvCxnSpPr>
          <p:nvPr/>
        </p:nvCxnSpPr>
        <p:spPr>
          <a:xfrm flipV="1">
            <a:off x="8173316" y="6418977"/>
            <a:ext cx="267769" cy="1016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565" name="TextBox 564">
            <a:extLst>
              <a:ext uri="{FF2B5EF4-FFF2-40B4-BE49-F238E27FC236}">
                <a16:creationId xmlns:a16="http://schemas.microsoft.com/office/drawing/2014/main" id="{18A2DD9D-4385-06E6-63C3-E88070E61613}"/>
              </a:ext>
            </a:extLst>
          </p:cNvPr>
          <p:cNvSpPr txBox="1"/>
          <p:nvPr/>
        </p:nvSpPr>
        <p:spPr>
          <a:xfrm>
            <a:off x="8325316" y="4217068"/>
            <a:ext cx="260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 P.E. = Embedding</a:t>
            </a:r>
            <a:endParaRPr lang="en-US"/>
          </a:p>
        </p:txBody>
      </p:sp>
      <p:sp>
        <p:nvSpPr>
          <p:cNvPr id="567" name="TextBox 566">
            <a:extLst>
              <a:ext uri="{FF2B5EF4-FFF2-40B4-BE49-F238E27FC236}">
                <a16:creationId xmlns:a16="http://schemas.microsoft.com/office/drawing/2014/main" id="{E809FF11-DF02-F8A0-639C-DDD575E9BE4A}"/>
              </a:ext>
            </a:extLst>
          </p:cNvPr>
          <p:cNvSpPr txBox="1"/>
          <p:nvPr/>
        </p:nvSpPr>
        <p:spPr>
          <a:xfrm>
            <a:off x="8325316" y="5121308"/>
            <a:ext cx="260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 P.E. = Embedding</a:t>
            </a:r>
            <a:endParaRPr lang="en-US"/>
          </a:p>
        </p:txBody>
      </p:sp>
      <p:sp>
        <p:nvSpPr>
          <p:cNvPr id="569" name="TextBox 568">
            <a:extLst>
              <a:ext uri="{FF2B5EF4-FFF2-40B4-BE49-F238E27FC236}">
                <a16:creationId xmlns:a16="http://schemas.microsoft.com/office/drawing/2014/main" id="{92FA3E75-D826-2DFA-7B25-B491ADC6DF84}"/>
              </a:ext>
            </a:extLst>
          </p:cNvPr>
          <p:cNvSpPr txBox="1"/>
          <p:nvPr/>
        </p:nvSpPr>
        <p:spPr>
          <a:xfrm>
            <a:off x="8365956" y="6238908"/>
            <a:ext cx="260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T.E. + P.E. = Embedding</a:t>
            </a:r>
            <a:endParaRPr lang="en-US"/>
          </a:p>
        </p:txBody>
      </p:sp>
      <p:sp>
        <p:nvSpPr>
          <p:cNvPr id="571" name="TextBox 570">
            <a:extLst>
              <a:ext uri="{FF2B5EF4-FFF2-40B4-BE49-F238E27FC236}">
                <a16:creationId xmlns:a16="http://schemas.microsoft.com/office/drawing/2014/main" id="{9805F21B-ECBE-1120-7569-D3FF6E344B6B}"/>
              </a:ext>
            </a:extLst>
          </p:cNvPr>
          <p:cNvSpPr txBox="1"/>
          <p:nvPr/>
        </p:nvSpPr>
        <p:spPr>
          <a:xfrm>
            <a:off x="3207484" y="3108824"/>
            <a:ext cx="7722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t>Tokens: </a:t>
            </a:r>
          </a:p>
        </p:txBody>
      </p:sp>
      <p:sp>
        <p:nvSpPr>
          <p:cNvPr id="573" name="TextBox 572">
            <a:extLst>
              <a:ext uri="{FF2B5EF4-FFF2-40B4-BE49-F238E27FC236}">
                <a16:creationId xmlns:a16="http://schemas.microsoft.com/office/drawing/2014/main" id="{621CD514-0E81-5B04-F33D-D1BF0F2DAECA}"/>
              </a:ext>
            </a:extLst>
          </p:cNvPr>
          <p:cNvSpPr txBox="1"/>
          <p:nvPr/>
        </p:nvSpPr>
        <p:spPr>
          <a:xfrm>
            <a:off x="4304763" y="2804023"/>
            <a:ext cx="772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u="sng"/>
              <a:t>Token ids </a:t>
            </a:r>
            <a:endParaRPr lang="en-US"/>
          </a:p>
        </p:txBody>
      </p:sp>
      <p:sp>
        <p:nvSpPr>
          <p:cNvPr id="575" name="TextBox 574">
            <a:extLst>
              <a:ext uri="{FF2B5EF4-FFF2-40B4-BE49-F238E27FC236}">
                <a16:creationId xmlns:a16="http://schemas.microsoft.com/office/drawing/2014/main" id="{F4A22D63-E96B-AD39-6A7A-198909BEB72B}"/>
              </a:ext>
            </a:extLst>
          </p:cNvPr>
          <p:cNvSpPr txBox="1"/>
          <p:nvPr/>
        </p:nvSpPr>
        <p:spPr>
          <a:xfrm>
            <a:off x="5442683" y="2590663"/>
            <a:ext cx="23369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u="sng"/>
              <a:t>Token embeddings </a:t>
            </a:r>
          </a:p>
          <a:p>
            <a:pPr algn="ctr"/>
            <a:r>
              <a:rPr lang="en-US" sz="1400" u="sng"/>
              <a:t>Positional embeddings</a:t>
            </a:r>
          </a:p>
        </p:txBody>
      </p:sp>
      <p:sp>
        <p:nvSpPr>
          <p:cNvPr id="577" name="TextBox 576">
            <a:extLst>
              <a:ext uri="{FF2B5EF4-FFF2-40B4-BE49-F238E27FC236}">
                <a16:creationId xmlns:a16="http://schemas.microsoft.com/office/drawing/2014/main" id="{693DCED3-8F8B-A528-EC17-FCD80C0859C7}"/>
              </a:ext>
            </a:extLst>
          </p:cNvPr>
          <p:cNvSpPr txBox="1"/>
          <p:nvPr/>
        </p:nvSpPr>
        <p:spPr>
          <a:xfrm>
            <a:off x="8287483" y="2763383"/>
            <a:ext cx="23369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u="sng"/>
              <a:t>Final word embeddings </a:t>
            </a:r>
          </a:p>
        </p:txBody>
      </p:sp>
      <p:cxnSp>
        <p:nvCxnSpPr>
          <p:cNvPr id="579" name="Straight Arrow Connector 578">
            <a:extLst>
              <a:ext uri="{FF2B5EF4-FFF2-40B4-BE49-F238E27FC236}">
                <a16:creationId xmlns:a16="http://schemas.microsoft.com/office/drawing/2014/main" id="{0F963686-9CF7-4D34-CEE4-222B6F3AF69B}"/>
              </a:ext>
            </a:extLst>
          </p:cNvPr>
          <p:cNvCxnSpPr>
            <a:cxnSpLocks/>
          </p:cNvCxnSpPr>
          <p:nvPr/>
        </p:nvCxnSpPr>
        <p:spPr>
          <a:xfrm flipV="1">
            <a:off x="4017877" y="5921139"/>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81" name="Straight Arrow Connector 580">
            <a:extLst>
              <a:ext uri="{FF2B5EF4-FFF2-40B4-BE49-F238E27FC236}">
                <a16:creationId xmlns:a16="http://schemas.microsoft.com/office/drawing/2014/main" id="{FF249F35-7032-4DEB-0E35-31310B0707BB}"/>
              </a:ext>
            </a:extLst>
          </p:cNvPr>
          <p:cNvCxnSpPr>
            <a:cxnSpLocks/>
          </p:cNvCxnSpPr>
          <p:nvPr/>
        </p:nvCxnSpPr>
        <p:spPr>
          <a:xfrm flipV="1">
            <a:off x="3926437" y="5250579"/>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83" name="Straight Arrow Connector 582">
            <a:extLst>
              <a:ext uri="{FF2B5EF4-FFF2-40B4-BE49-F238E27FC236}">
                <a16:creationId xmlns:a16="http://schemas.microsoft.com/office/drawing/2014/main" id="{8DFB755B-35DE-AD22-1828-4C279CB9CADD}"/>
              </a:ext>
            </a:extLst>
          </p:cNvPr>
          <p:cNvCxnSpPr>
            <a:cxnSpLocks/>
          </p:cNvCxnSpPr>
          <p:nvPr/>
        </p:nvCxnSpPr>
        <p:spPr>
          <a:xfrm flipV="1">
            <a:off x="3956917" y="4559699"/>
            <a:ext cx="49128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09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FA-2D8C-E553-829C-FAA8D7C5E63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FEEBBD5-7C1F-02C0-224B-376BEABDE8CB}"/>
              </a:ext>
            </a:extLst>
          </p:cNvPr>
          <p:cNvSpPr/>
          <p:nvPr/>
        </p:nvSpPr>
        <p:spPr>
          <a:xfrm>
            <a:off x="1276404" y="231820"/>
            <a:ext cx="9277982" cy="15397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9" name="Rectangle: Rounded Corners 10">
            <a:extLst>
              <a:ext uri="{FF2B5EF4-FFF2-40B4-BE49-F238E27FC236}">
                <a16:creationId xmlns:a16="http://schemas.microsoft.com/office/drawing/2014/main" id="{3A33CD64-C281-E5DD-DD0E-24B4B791FB54}"/>
              </a:ext>
            </a:extLst>
          </p:cNvPr>
          <p:cNvSpPr/>
          <p:nvPr/>
        </p:nvSpPr>
        <p:spPr>
          <a:xfrm>
            <a:off x="5009804" y="680107"/>
            <a:ext cx="1982756"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Transformer Blocks</a:t>
            </a:r>
          </a:p>
        </p:txBody>
      </p:sp>
      <p:sp>
        <p:nvSpPr>
          <p:cNvPr id="10" name="Rectangle: Rounded Corners 11">
            <a:extLst>
              <a:ext uri="{FF2B5EF4-FFF2-40B4-BE49-F238E27FC236}">
                <a16:creationId xmlns:a16="http://schemas.microsoft.com/office/drawing/2014/main" id="{E3668308-D04F-C5A0-001D-50D304D18096}"/>
              </a:ext>
            </a:extLst>
          </p:cNvPr>
          <p:cNvSpPr/>
          <p:nvPr/>
        </p:nvSpPr>
        <p:spPr>
          <a:xfrm>
            <a:off x="8287484" y="603561"/>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Language Model Head</a:t>
            </a:r>
          </a:p>
        </p:txBody>
      </p:sp>
      <p:sp>
        <p:nvSpPr>
          <p:cNvPr id="12" name="Rectangle: Rounded Corners 12">
            <a:extLst>
              <a:ext uri="{FF2B5EF4-FFF2-40B4-BE49-F238E27FC236}">
                <a16:creationId xmlns:a16="http://schemas.microsoft.com/office/drawing/2014/main" id="{0BD399F6-842F-26C4-854F-8815A917A667}"/>
              </a:ext>
            </a:extLst>
          </p:cNvPr>
          <p:cNvSpPr/>
          <p:nvPr/>
        </p:nvSpPr>
        <p:spPr>
          <a:xfrm>
            <a:off x="1276404" y="689713"/>
            <a:ext cx="2266902" cy="93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Preprocessing The Text</a:t>
            </a:r>
          </a:p>
        </p:txBody>
      </p:sp>
      <p:sp>
        <p:nvSpPr>
          <p:cNvPr id="13" name="TextBox 14">
            <a:extLst>
              <a:ext uri="{FF2B5EF4-FFF2-40B4-BE49-F238E27FC236}">
                <a16:creationId xmlns:a16="http://schemas.microsoft.com/office/drawing/2014/main" id="{B55FEF34-3627-035B-ADC6-25FC429D4D30}"/>
              </a:ext>
            </a:extLst>
          </p:cNvPr>
          <p:cNvSpPr txBox="1"/>
          <p:nvPr/>
        </p:nvSpPr>
        <p:spPr>
          <a:xfrm>
            <a:off x="3796747" y="231820"/>
            <a:ext cx="440887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Architecture and Workflow of a GPT Model</a:t>
            </a:r>
          </a:p>
        </p:txBody>
      </p:sp>
      <p:sp>
        <p:nvSpPr>
          <p:cNvPr id="14" name="TextBox 18">
            <a:extLst>
              <a:ext uri="{FF2B5EF4-FFF2-40B4-BE49-F238E27FC236}">
                <a16:creationId xmlns:a16="http://schemas.microsoft.com/office/drawing/2014/main" id="{EE6BCF34-3B48-2483-E2FB-7F64D6AD5EF5}"/>
              </a:ext>
            </a:extLst>
          </p:cNvPr>
          <p:cNvSpPr txBox="1"/>
          <p:nvPr/>
        </p:nvSpPr>
        <p:spPr>
          <a:xfrm>
            <a:off x="344114" y="867971"/>
            <a:ext cx="81775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Raw Text Input </a:t>
            </a:r>
          </a:p>
        </p:txBody>
      </p:sp>
      <p:sp>
        <p:nvSpPr>
          <p:cNvPr id="15" name="TextBox 19">
            <a:extLst>
              <a:ext uri="{FF2B5EF4-FFF2-40B4-BE49-F238E27FC236}">
                <a16:creationId xmlns:a16="http://schemas.microsoft.com/office/drawing/2014/main" id="{B0129D53-5811-A051-0F6A-97AE7ECA446F}"/>
              </a:ext>
            </a:extLst>
          </p:cNvPr>
          <p:cNvSpPr txBox="1"/>
          <p:nvPr/>
        </p:nvSpPr>
        <p:spPr>
          <a:xfrm>
            <a:off x="3460592" y="1000670"/>
            <a:ext cx="14327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Word Embeddings</a:t>
            </a:r>
          </a:p>
        </p:txBody>
      </p:sp>
      <p:sp>
        <p:nvSpPr>
          <p:cNvPr id="16" name="TextBox 21">
            <a:extLst>
              <a:ext uri="{FF2B5EF4-FFF2-40B4-BE49-F238E27FC236}">
                <a16:creationId xmlns:a16="http://schemas.microsoft.com/office/drawing/2014/main" id="{77F8041E-D0A4-AA2A-80B3-7C1041FB79C2}"/>
              </a:ext>
            </a:extLst>
          </p:cNvPr>
          <p:cNvSpPr txBox="1"/>
          <p:nvPr/>
        </p:nvSpPr>
        <p:spPr>
          <a:xfrm>
            <a:off x="6956477" y="963564"/>
            <a:ext cx="1331007"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Contextual Embeddings</a:t>
            </a:r>
          </a:p>
        </p:txBody>
      </p:sp>
      <p:sp>
        <p:nvSpPr>
          <p:cNvPr id="17" name="TextBox 22">
            <a:extLst>
              <a:ext uri="{FF2B5EF4-FFF2-40B4-BE49-F238E27FC236}">
                <a16:creationId xmlns:a16="http://schemas.microsoft.com/office/drawing/2014/main" id="{459465A8-DE0C-1715-A676-2DA826CAE0C1}"/>
              </a:ext>
            </a:extLst>
          </p:cNvPr>
          <p:cNvSpPr txBox="1"/>
          <p:nvPr/>
        </p:nvSpPr>
        <p:spPr>
          <a:xfrm>
            <a:off x="10562115" y="944915"/>
            <a:ext cx="134235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Predicted Text</a:t>
            </a:r>
          </a:p>
        </p:txBody>
      </p:sp>
      <p:cxnSp>
        <p:nvCxnSpPr>
          <p:cNvPr id="18" name="Straight Arrow Connector 17">
            <a:extLst>
              <a:ext uri="{FF2B5EF4-FFF2-40B4-BE49-F238E27FC236}">
                <a16:creationId xmlns:a16="http://schemas.microsoft.com/office/drawing/2014/main" id="{72D27641-168B-E487-FE6F-D017A97B4C77}"/>
              </a:ext>
            </a:extLst>
          </p:cNvPr>
          <p:cNvCxnSpPr>
            <a:cxnSpLocks/>
          </p:cNvCxnSpPr>
          <p:nvPr/>
        </p:nvCxnSpPr>
        <p:spPr>
          <a:xfrm>
            <a:off x="346975" y="1951663"/>
            <a:ext cx="1078590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237A827-250B-57D0-9403-5BF94E8FE095}"/>
              </a:ext>
            </a:extLst>
          </p:cNvPr>
          <p:cNvSpPr txBox="1"/>
          <p:nvPr/>
        </p:nvSpPr>
        <p:spPr>
          <a:xfrm>
            <a:off x="267502" y="2097505"/>
            <a:ext cx="3705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elix Titling"/>
              </a:rPr>
              <a:t>PROCESSING text OVERVIEW: </a:t>
            </a:r>
          </a:p>
          <a:p>
            <a:endParaRPr lang="en-US">
              <a:latin typeface="Felix Titling"/>
            </a:endParaRPr>
          </a:p>
        </p:txBody>
      </p:sp>
      <p:sp>
        <p:nvSpPr>
          <p:cNvPr id="513" name="Rectangle 512">
            <a:extLst>
              <a:ext uri="{FF2B5EF4-FFF2-40B4-BE49-F238E27FC236}">
                <a16:creationId xmlns:a16="http://schemas.microsoft.com/office/drawing/2014/main" id="{02E761BC-956D-9313-3338-AF823E76B01F}"/>
              </a:ext>
            </a:extLst>
          </p:cNvPr>
          <p:cNvSpPr/>
          <p:nvPr/>
        </p:nvSpPr>
        <p:spPr>
          <a:xfrm>
            <a:off x="152400" y="20320"/>
            <a:ext cx="4754880" cy="1818640"/>
          </a:xfrm>
          <a:prstGeom prst="rect">
            <a:avLst/>
          </a:prstGeom>
          <a:solidFill>
            <a:srgbClr val="2973E7">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TextBox 516">
            <a:extLst>
              <a:ext uri="{FF2B5EF4-FFF2-40B4-BE49-F238E27FC236}">
                <a16:creationId xmlns:a16="http://schemas.microsoft.com/office/drawing/2014/main" id="{2D0C0866-5701-9BE5-1934-233E37C2F2DF}"/>
              </a:ext>
            </a:extLst>
          </p:cNvPr>
          <p:cNvSpPr txBox="1"/>
          <p:nvPr/>
        </p:nvSpPr>
        <p:spPr>
          <a:xfrm>
            <a:off x="426720" y="2743200"/>
            <a:ext cx="95504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There are different ways and methods to achieve tokenization and embedding.</a:t>
            </a:r>
            <a:endParaRPr lang="en-US"/>
          </a:p>
          <a:p>
            <a:pPr marL="742950" lvl="1" indent="-285750">
              <a:buFont typeface="Courier New"/>
              <a:buChar char="o"/>
            </a:pPr>
            <a:r>
              <a:rPr lang="en-US"/>
              <a:t> </a:t>
            </a:r>
            <a:r>
              <a:rPr lang="en-US" b="1"/>
              <a:t>Chat GPT uses </a:t>
            </a:r>
            <a:r>
              <a:rPr lang="en-US" b="1">
                <a:ea typeface="+mn-lt"/>
                <a:cs typeface="+mn-lt"/>
              </a:rPr>
              <a:t>Byte Pair Encoding (BPE) </a:t>
            </a:r>
            <a:endParaRPr lang="en-US"/>
          </a:p>
          <a:p>
            <a:pPr marL="1200150" lvl="2" indent="-285750">
              <a:buFont typeface="Wingdings"/>
              <a:buChar char="§"/>
            </a:pPr>
            <a:endParaRPr lang="en-US"/>
          </a:p>
          <a:p>
            <a:pPr marL="1200150" lvl="2" indent="-285750">
              <a:buFont typeface="Wingdings"/>
              <a:buChar char="§"/>
            </a:pPr>
            <a:endParaRPr lang="en-US"/>
          </a:p>
          <a:p>
            <a:pPr marL="1200150" lvl="2" indent="-285750">
              <a:buFont typeface="Wingdings"/>
              <a:buChar char="§"/>
            </a:pPr>
            <a:endParaRPr lang="en-US"/>
          </a:p>
        </p:txBody>
      </p:sp>
      <p:graphicFrame>
        <p:nvGraphicFramePr>
          <p:cNvPr id="519" name="Table 518">
            <a:extLst>
              <a:ext uri="{FF2B5EF4-FFF2-40B4-BE49-F238E27FC236}">
                <a16:creationId xmlns:a16="http://schemas.microsoft.com/office/drawing/2014/main" id="{3AB132A4-E9F4-BCD0-2CC3-7C334B75A6D9}"/>
              </a:ext>
            </a:extLst>
          </p:cNvPr>
          <p:cNvGraphicFramePr>
            <a:graphicFrameLocks noGrp="1"/>
          </p:cNvGraphicFramePr>
          <p:nvPr>
            <p:extLst>
              <p:ext uri="{D42A27DB-BD31-4B8C-83A1-F6EECF244321}">
                <p14:modId xmlns:p14="http://schemas.microsoft.com/office/powerpoint/2010/main" val="3532887012"/>
              </p:ext>
            </p:extLst>
          </p:nvPr>
        </p:nvGraphicFramePr>
        <p:xfrm>
          <a:off x="1158240" y="3352800"/>
          <a:ext cx="10739118" cy="3403596"/>
        </p:xfrm>
        <a:graphic>
          <a:graphicData uri="http://schemas.openxmlformats.org/drawingml/2006/table">
            <a:tbl>
              <a:tblPr firstRow="1" bandRow="1">
                <a:tableStyleId>{5C22544A-7EE6-4342-B048-85BDC9FD1C3A}</a:tableStyleId>
              </a:tblPr>
              <a:tblGrid>
                <a:gridCol w="3579706">
                  <a:extLst>
                    <a:ext uri="{9D8B030D-6E8A-4147-A177-3AD203B41FA5}">
                      <a16:colId xmlns:a16="http://schemas.microsoft.com/office/drawing/2014/main" val="2574490028"/>
                    </a:ext>
                  </a:extLst>
                </a:gridCol>
                <a:gridCol w="3579706">
                  <a:extLst>
                    <a:ext uri="{9D8B030D-6E8A-4147-A177-3AD203B41FA5}">
                      <a16:colId xmlns:a16="http://schemas.microsoft.com/office/drawing/2014/main" val="2527166679"/>
                    </a:ext>
                  </a:extLst>
                </a:gridCol>
                <a:gridCol w="3579706">
                  <a:extLst>
                    <a:ext uri="{9D8B030D-6E8A-4147-A177-3AD203B41FA5}">
                      <a16:colId xmlns:a16="http://schemas.microsoft.com/office/drawing/2014/main" val="1146960725"/>
                    </a:ext>
                  </a:extLst>
                </a:gridCol>
              </a:tblGrid>
              <a:tr h="370840">
                <a:tc>
                  <a:txBody>
                    <a:bodyPr/>
                    <a:lstStyle/>
                    <a:p>
                      <a:r>
                        <a:rPr lang="en-US"/>
                        <a:t>Category</a:t>
                      </a:r>
                    </a:p>
                  </a:txBody>
                  <a:tcPr/>
                </a:tc>
                <a:tc>
                  <a:txBody>
                    <a:bodyPr/>
                    <a:lstStyle/>
                    <a:p>
                      <a:pPr lvl="0">
                        <a:buNone/>
                      </a:pPr>
                      <a:r>
                        <a:rPr lang="en-US" sz="1800" b="0" i="0" u="none" strike="noStrike" noProof="0">
                          <a:latin typeface="Goudy Old Style"/>
                        </a:rPr>
                        <a:t>Methods</a:t>
                      </a:r>
                      <a:endParaRPr lang="en-US"/>
                    </a:p>
                  </a:txBody>
                  <a:tcPr/>
                </a:tc>
                <a:tc>
                  <a:txBody>
                    <a:bodyPr/>
                    <a:lstStyle/>
                    <a:p>
                      <a:pPr lvl="0">
                        <a:buNone/>
                      </a:pPr>
                      <a:r>
                        <a:rPr lang="en-US" sz="1800" b="0" i="0" u="none" strike="noStrike" noProof="0">
                          <a:latin typeface="Goudy Old Style"/>
                        </a:rPr>
                        <a:t>Tools/Examples</a:t>
                      </a:r>
                      <a:endParaRPr lang="en-US"/>
                    </a:p>
                  </a:txBody>
                  <a:tcPr/>
                </a:tc>
                <a:extLst>
                  <a:ext uri="{0D108BD9-81ED-4DB2-BD59-A6C34878D82A}">
                    <a16:rowId xmlns:a16="http://schemas.microsoft.com/office/drawing/2014/main" val="2392740390"/>
                  </a:ext>
                </a:extLst>
              </a:tr>
              <a:tr h="370840">
                <a:tc>
                  <a:txBody>
                    <a:bodyPr/>
                    <a:lstStyle/>
                    <a:p>
                      <a:pPr lvl="0">
                        <a:buNone/>
                      </a:pPr>
                      <a:r>
                        <a:rPr lang="en-US"/>
                        <a:t>Word-level</a:t>
                      </a:r>
                    </a:p>
                  </a:txBody>
                  <a:tcPr/>
                </a:tc>
                <a:tc>
                  <a:txBody>
                    <a:bodyPr/>
                    <a:lstStyle/>
                    <a:p>
                      <a:pPr lvl="0" algn="l">
                        <a:lnSpc>
                          <a:spcPct val="100000"/>
                        </a:lnSpc>
                        <a:spcBef>
                          <a:spcPts val="0"/>
                        </a:spcBef>
                        <a:spcAft>
                          <a:spcPts val="0"/>
                        </a:spcAft>
                        <a:buNone/>
                      </a:pPr>
                      <a:r>
                        <a:rPr lang="en-US" sz="1800" b="0" i="0" u="none" strike="noStrike" noProof="0">
                          <a:latin typeface="Goudy Old Style"/>
                        </a:rPr>
                        <a:t>Splits into full words</a:t>
                      </a:r>
                      <a:endParaRPr lang="en-US"/>
                    </a:p>
                  </a:txBody>
                  <a:tcPr/>
                </a:tc>
                <a:tc>
                  <a:txBody>
                    <a:bodyPr/>
                    <a:lstStyle/>
                    <a:p>
                      <a:pPr lvl="0" algn="l">
                        <a:lnSpc>
                          <a:spcPct val="100000"/>
                        </a:lnSpc>
                        <a:spcBef>
                          <a:spcPts val="0"/>
                        </a:spcBef>
                        <a:spcAft>
                          <a:spcPts val="0"/>
                        </a:spcAft>
                        <a:buNone/>
                      </a:pPr>
                      <a:r>
                        <a:rPr lang="en-US" sz="1800" b="0" i="0" u="none" strike="noStrike" noProof="0">
                          <a:latin typeface="Goudy Old Style"/>
                        </a:rPr>
                        <a:t>NLTK, </a:t>
                      </a:r>
                      <a:r>
                        <a:rPr lang="en-US" sz="1800" b="0" i="0" u="none" strike="noStrike" noProof="0" err="1">
                          <a:latin typeface="Goudy Old Style"/>
                        </a:rPr>
                        <a:t>SpaCy</a:t>
                      </a:r>
                      <a:r>
                        <a:rPr lang="en-US" sz="1800" b="0" i="0" u="none" strike="noStrike" noProof="0">
                          <a:latin typeface="Goudy Old Style"/>
                        </a:rPr>
                        <a:t>, </a:t>
                      </a:r>
                      <a:r>
                        <a:rPr lang="en-US" sz="1800" b="0" i="0" u="none" strike="noStrike" noProof="0" err="1">
                          <a:latin typeface="Goudy Old Style"/>
                        </a:rPr>
                        <a:t>Gensim</a:t>
                      </a:r>
                      <a:endParaRPr lang="en-US" err="1"/>
                    </a:p>
                  </a:txBody>
                  <a:tcPr/>
                </a:tc>
                <a:extLst>
                  <a:ext uri="{0D108BD9-81ED-4DB2-BD59-A6C34878D82A}">
                    <a16:rowId xmlns:a16="http://schemas.microsoft.com/office/drawing/2014/main" val="2779379430"/>
                  </a:ext>
                </a:extLst>
              </a:tr>
              <a:tr h="370840">
                <a:tc>
                  <a:txBody>
                    <a:bodyPr/>
                    <a:lstStyle/>
                    <a:p>
                      <a:r>
                        <a:rPr lang="en-US" err="1"/>
                        <a:t>Subwords</a:t>
                      </a:r>
                    </a:p>
                  </a:txBody>
                  <a:tcPr/>
                </a:tc>
                <a:tc>
                  <a:txBody>
                    <a:bodyPr/>
                    <a:lstStyle/>
                    <a:p>
                      <a:pPr lvl="0" algn="l">
                        <a:lnSpc>
                          <a:spcPct val="100000"/>
                        </a:lnSpc>
                        <a:spcBef>
                          <a:spcPts val="0"/>
                        </a:spcBef>
                        <a:spcAft>
                          <a:spcPts val="0"/>
                        </a:spcAft>
                        <a:buNone/>
                      </a:pPr>
                      <a:r>
                        <a:rPr lang="en-US" sz="1800" b="0" i="0" u="none" strike="noStrike" noProof="0">
                          <a:latin typeface="Goudy Old Style"/>
                        </a:rPr>
                        <a:t>Splits into </a:t>
                      </a:r>
                      <a:r>
                        <a:rPr lang="en-US" sz="1800" b="0" i="0" u="none" strike="noStrike" noProof="0" err="1">
                          <a:latin typeface="Goudy Old Style"/>
                        </a:rPr>
                        <a:t>subwords</a:t>
                      </a:r>
                      <a:endParaRPr lang="en-US" err="1"/>
                    </a:p>
                  </a:txBody>
                  <a:tcPr/>
                </a:tc>
                <a:tc>
                  <a:txBody>
                    <a:bodyPr/>
                    <a:lstStyle/>
                    <a:p>
                      <a:pPr lvl="0" algn="l">
                        <a:lnSpc>
                          <a:spcPct val="100000"/>
                        </a:lnSpc>
                        <a:spcBef>
                          <a:spcPts val="0"/>
                        </a:spcBef>
                        <a:spcAft>
                          <a:spcPts val="0"/>
                        </a:spcAft>
                        <a:buNone/>
                      </a:pPr>
                      <a:r>
                        <a:rPr lang="en-US" sz="1800" b="0" i="0" u="none" strike="noStrike" noProof="0">
                          <a:latin typeface="Goudy Old Style"/>
                        </a:rPr>
                        <a:t>BPE (OpenAI GPT), </a:t>
                      </a:r>
                      <a:r>
                        <a:rPr lang="en-US" sz="1800" b="0" i="0" u="none" strike="noStrike" noProof="0" err="1">
                          <a:latin typeface="Goudy Old Style"/>
                        </a:rPr>
                        <a:t>WordPiece</a:t>
                      </a:r>
                      <a:r>
                        <a:rPr lang="en-US" sz="1800" b="0" i="0" u="none" strike="noStrike" noProof="0">
                          <a:latin typeface="Goudy Old Style"/>
                        </a:rPr>
                        <a:t> (BERT), </a:t>
                      </a:r>
                      <a:r>
                        <a:rPr lang="en-US" sz="1800" b="0" i="0" u="none" strike="noStrike" noProof="0" err="1">
                          <a:latin typeface="Goudy Old Style"/>
                        </a:rPr>
                        <a:t>SentencePiece</a:t>
                      </a:r>
                      <a:r>
                        <a:rPr lang="en-US" sz="1800" b="0" i="0" u="none" strike="noStrike" noProof="0">
                          <a:latin typeface="Goudy Old Style"/>
                        </a:rPr>
                        <a:t> (T5)</a:t>
                      </a:r>
                      <a:endParaRPr lang="en-US"/>
                    </a:p>
                  </a:txBody>
                  <a:tcPr/>
                </a:tc>
                <a:extLst>
                  <a:ext uri="{0D108BD9-81ED-4DB2-BD59-A6C34878D82A}">
                    <a16:rowId xmlns:a16="http://schemas.microsoft.com/office/drawing/2014/main" val="3049388597"/>
                  </a:ext>
                </a:extLst>
              </a:tr>
              <a:tr h="370840">
                <a:tc>
                  <a:txBody>
                    <a:bodyPr/>
                    <a:lstStyle/>
                    <a:p>
                      <a:r>
                        <a:rPr lang="en-US"/>
                        <a:t>Character-Level</a:t>
                      </a:r>
                    </a:p>
                  </a:txBody>
                  <a:tcPr/>
                </a:tc>
                <a:tc>
                  <a:txBody>
                    <a:bodyPr/>
                    <a:lstStyle/>
                    <a:p>
                      <a:pPr lvl="0" algn="l">
                        <a:lnSpc>
                          <a:spcPct val="100000"/>
                        </a:lnSpc>
                        <a:spcBef>
                          <a:spcPts val="0"/>
                        </a:spcBef>
                        <a:spcAft>
                          <a:spcPts val="0"/>
                        </a:spcAft>
                        <a:buNone/>
                      </a:pPr>
                      <a:r>
                        <a:rPr lang="en-US" sz="1800" b="0" i="0" u="none" strike="noStrike" noProof="0">
                          <a:latin typeface="Goudy Old Style"/>
                        </a:rPr>
                        <a:t>Splits into individual chars</a:t>
                      </a:r>
                      <a:endParaRPr lang="en-US"/>
                    </a:p>
                  </a:txBody>
                  <a:tcPr/>
                </a:tc>
                <a:tc>
                  <a:txBody>
                    <a:bodyPr/>
                    <a:lstStyle/>
                    <a:p>
                      <a:pPr lvl="0" algn="l">
                        <a:lnSpc>
                          <a:spcPct val="100000"/>
                        </a:lnSpc>
                        <a:spcBef>
                          <a:spcPts val="0"/>
                        </a:spcBef>
                        <a:spcAft>
                          <a:spcPts val="0"/>
                        </a:spcAft>
                        <a:buNone/>
                      </a:pPr>
                      <a:r>
                        <a:rPr lang="en-US" sz="1800" b="0" i="0" u="none" strike="noStrike" noProof="0">
                          <a:latin typeface="Goudy Old Style"/>
                        </a:rPr>
                        <a:t>Custom Python, Byte-Level (GPT-2/3)</a:t>
                      </a:r>
                      <a:endParaRPr lang="en-US" err="1"/>
                    </a:p>
                  </a:txBody>
                  <a:tcPr/>
                </a:tc>
                <a:extLst>
                  <a:ext uri="{0D108BD9-81ED-4DB2-BD59-A6C34878D82A}">
                    <a16:rowId xmlns:a16="http://schemas.microsoft.com/office/drawing/2014/main" val="192177209"/>
                  </a:ext>
                </a:extLst>
              </a:tr>
              <a:tr h="370839">
                <a:tc>
                  <a:txBody>
                    <a:bodyPr/>
                    <a:lstStyle/>
                    <a:p>
                      <a:pPr lvl="0">
                        <a:buNone/>
                      </a:pPr>
                      <a:r>
                        <a:rPr lang="en-US"/>
                        <a:t>Sentence-Level</a:t>
                      </a:r>
                    </a:p>
                  </a:txBody>
                  <a:tcPr/>
                </a:tc>
                <a:tc>
                  <a:txBody>
                    <a:bodyPr/>
                    <a:lstStyle/>
                    <a:p>
                      <a:pPr lvl="0" algn="l">
                        <a:lnSpc>
                          <a:spcPct val="100000"/>
                        </a:lnSpc>
                        <a:spcBef>
                          <a:spcPts val="0"/>
                        </a:spcBef>
                        <a:spcAft>
                          <a:spcPts val="0"/>
                        </a:spcAft>
                        <a:buNone/>
                      </a:pPr>
                      <a:r>
                        <a:rPr lang="en-US" sz="1800" b="0" i="0" u="none" strike="noStrike" noProof="0">
                          <a:latin typeface="Goudy Old Style"/>
                        </a:rPr>
                        <a:t>Splits into sentences</a:t>
                      </a:r>
                      <a:endParaRPr lang="en-US" err="1"/>
                    </a:p>
                  </a:txBody>
                  <a:tcPr/>
                </a:tc>
                <a:tc>
                  <a:txBody>
                    <a:bodyPr/>
                    <a:lstStyle/>
                    <a:p>
                      <a:pPr lvl="0" algn="l">
                        <a:lnSpc>
                          <a:spcPct val="100000"/>
                        </a:lnSpc>
                        <a:spcBef>
                          <a:spcPts val="0"/>
                        </a:spcBef>
                        <a:spcAft>
                          <a:spcPts val="0"/>
                        </a:spcAft>
                        <a:buNone/>
                      </a:pPr>
                      <a:r>
                        <a:rPr lang="en-US" sz="1800" b="0" i="0" u="none" strike="noStrike" noProof="0">
                          <a:latin typeface="Goudy Old Style"/>
                        </a:rPr>
                        <a:t>NLTK, </a:t>
                      </a:r>
                      <a:r>
                        <a:rPr lang="en-US" sz="1800" b="0" i="0" u="none" strike="noStrike" noProof="0" err="1">
                          <a:latin typeface="Goudy Old Style"/>
                        </a:rPr>
                        <a:t>SpaCy</a:t>
                      </a:r>
                      <a:r>
                        <a:rPr lang="en-US" sz="1800" b="0" i="0" u="none" strike="noStrike" noProof="0">
                          <a:latin typeface="Goudy Old Style"/>
                        </a:rPr>
                        <a:t>, Hugging Face Transformers</a:t>
                      </a:r>
                      <a:endParaRPr lang="en-US"/>
                    </a:p>
                  </a:txBody>
                  <a:tcPr/>
                </a:tc>
                <a:extLst>
                  <a:ext uri="{0D108BD9-81ED-4DB2-BD59-A6C34878D82A}">
                    <a16:rowId xmlns:a16="http://schemas.microsoft.com/office/drawing/2014/main" val="2300637742"/>
                  </a:ext>
                </a:extLst>
              </a:tr>
              <a:tr h="370838">
                <a:tc>
                  <a:txBody>
                    <a:bodyPr/>
                    <a:lstStyle/>
                    <a:p>
                      <a:pPr lvl="0">
                        <a:buNone/>
                      </a:pPr>
                      <a:r>
                        <a:rPr lang="en-US"/>
                        <a:t>Hybrid</a:t>
                      </a:r>
                    </a:p>
                  </a:txBody>
                  <a:tcPr/>
                </a:tc>
                <a:tc>
                  <a:txBody>
                    <a:bodyPr/>
                    <a:lstStyle/>
                    <a:p>
                      <a:pPr lvl="0" algn="l">
                        <a:lnSpc>
                          <a:spcPct val="100000"/>
                        </a:lnSpc>
                        <a:spcBef>
                          <a:spcPts val="0"/>
                        </a:spcBef>
                        <a:spcAft>
                          <a:spcPts val="0"/>
                        </a:spcAft>
                        <a:buNone/>
                      </a:pPr>
                      <a:r>
                        <a:rPr lang="en-US" sz="1800" b="0" i="0" u="none" strike="noStrike" noProof="0">
                          <a:latin typeface="Goudy Old Style"/>
                        </a:rPr>
                        <a:t>Combines multiple levels</a:t>
                      </a:r>
                      <a:endParaRPr lang="en-US" err="1"/>
                    </a:p>
                  </a:txBody>
                  <a:tcPr/>
                </a:tc>
                <a:tc>
                  <a:txBody>
                    <a:bodyPr/>
                    <a:lstStyle/>
                    <a:p>
                      <a:pPr lvl="0" algn="l">
                        <a:lnSpc>
                          <a:spcPct val="100000"/>
                        </a:lnSpc>
                        <a:spcBef>
                          <a:spcPts val="0"/>
                        </a:spcBef>
                        <a:spcAft>
                          <a:spcPts val="0"/>
                        </a:spcAft>
                        <a:buNone/>
                      </a:pPr>
                      <a:r>
                        <a:rPr lang="en-US" sz="1800" b="0" i="0" u="none" strike="noStrike" noProof="0" err="1">
                          <a:latin typeface="Goudy Old Style"/>
                        </a:rPr>
                        <a:t>SentencePiece</a:t>
                      </a:r>
                      <a:r>
                        <a:rPr lang="en-US" sz="1800" b="0" i="0" u="none" strike="noStrike" noProof="0">
                          <a:latin typeface="Goudy Old Style"/>
                        </a:rPr>
                        <a:t>, Custom Pipelines</a:t>
                      </a:r>
                      <a:endParaRPr lang="en-US"/>
                    </a:p>
                  </a:txBody>
                  <a:tcPr/>
                </a:tc>
                <a:extLst>
                  <a:ext uri="{0D108BD9-81ED-4DB2-BD59-A6C34878D82A}">
                    <a16:rowId xmlns:a16="http://schemas.microsoft.com/office/drawing/2014/main" val="20136525"/>
                  </a:ext>
                </a:extLst>
              </a:tr>
              <a:tr h="370838">
                <a:tc>
                  <a:txBody>
                    <a:bodyPr/>
                    <a:lstStyle/>
                    <a:p>
                      <a:pPr lvl="0">
                        <a:buNone/>
                      </a:pPr>
                      <a:r>
                        <a:rPr lang="en-US"/>
                        <a:t>Specialized</a:t>
                      </a:r>
                    </a:p>
                  </a:txBody>
                  <a:tcPr/>
                </a:tc>
                <a:tc>
                  <a:txBody>
                    <a:bodyPr/>
                    <a:lstStyle/>
                    <a:p>
                      <a:pPr lvl="0">
                        <a:buNone/>
                      </a:pPr>
                      <a:r>
                        <a:rPr lang="en-US" sz="1800" b="0" i="0" u="none" strike="noStrike" noProof="0"/>
                        <a:t>Domain-specific tokens</a:t>
                      </a:r>
                      <a:endParaRPr lang="en-US"/>
                    </a:p>
                  </a:txBody>
                  <a:tcPr/>
                </a:tc>
                <a:tc>
                  <a:txBody>
                    <a:bodyPr/>
                    <a:lstStyle/>
                    <a:p>
                      <a:pPr lvl="0">
                        <a:buNone/>
                      </a:pPr>
                      <a:r>
                        <a:rPr lang="en-US" sz="1800" b="0" i="0" u="none" strike="noStrike" noProof="0"/>
                        <a:t>Galactica (Science), Codex (Code)</a:t>
                      </a:r>
                      <a:endParaRPr lang="en-US"/>
                    </a:p>
                  </a:txBody>
                  <a:tcPr/>
                </a:tc>
                <a:extLst>
                  <a:ext uri="{0D108BD9-81ED-4DB2-BD59-A6C34878D82A}">
                    <a16:rowId xmlns:a16="http://schemas.microsoft.com/office/drawing/2014/main" val="2756262676"/>
                  </a:ext>
                </a:extLst>
              </a:tr>
            </a:tbl>
          </a:graphicData>
        </a:graphic>
      </p:graphicFrame>
    </p:spTree>
    <p:extLst>
      <p:ext uri="{BB962C8B-B14F-4D97-AF65-F5344CB8AC3E}">
        <p14:creationId xmlns:p14="http://schemas.microsoft.com/office/powerpoint/2010/main" val="314806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7" grpId="0"/>
    </p:bldLst>
  </p:timing>
</p:sld>
</file>

<file path=ppt/theme/theme1.xml><?xml version="1.0" encoding="utf-8"?>
<a:theme xmlns:a="http://schemas.openxmlformats.org/drawingml/2006/main" name="ArchwayVTI">
  <a:themeElements>
    <a:clrScheme name="AnalogousFromRegularSeedLeftStep">
      <a:dk1>
        <a:srgbClr val="000000"/>
      </a:dk1>
      <a:lt1>
        <a:srgbClr val="FFFFFF"/>
      </a:lt1>
      <a:dk2>
        <a:srgbClr val="242F41"/>
      </a:dk2>
      <a:lt2>
        <a:srgbClr val="E8E6E2"/>
      </a:lt2>
      <a:accent1>
        <a:srgbClr val="2973E7"/>
      </a:accent1>
      <a:accent2>
        <a:srgbClr val="17B0D5"/>
      </a:accent2>
      <a:accent3>
        <a:srgbClr val="20B694"/>
      </a:accent3>
      <a:accent4>
        <a:srgbClr val="14BC51"/>
      </a:accent4>
      <a:accent5>
        <a:srgbClr val="2ABB21"/>
      </a:accent5>
      <a:accent6>
        <a:srgbClr val="61B614"/>
      </a:accent6>
      <a:hlink>
        <a:srgbClr val="A67B37"/>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10.xml><?xml version="1.0" encoding="utf-8"?>
<a:theme xmlns:a="http://schemas.openxmlformats.org/drawingml/2006/main" name="ArchwayVTI">
  <a:themeElements>
    <a:clrScheme name="AnalogousFromRegularSeedLeftStep">
      <a:dk1>
        <a:srgbClr val="000000"/>
      </a:dk1>
      <a:lt1>
        <a:srgbClr val="FFFFFF"/>
      </a:lt1>
      <a:dk2>
        <a:srgbClr val="242F41"/>
      </a:dk2>
      <a:lt2>
        <a:srgbClr val="E8E6E2"/>
      </a:lt2>
      <a:accent1>
        <a:srgbClr val="2973E7"/>
      </a:accent1>
      <a:accent2>
        <a:srgbClr val="17B0D5"/>
      </a:accent2>
      <a:accent3>
        <a:srgbClr val="20B694"/>
      </a:accent3>
      <a:accent4>
        <a:srgbClr val="14BC51"/>
      </a:accent4>
      <a:accent5>
        <a:srgbClr val="2ABB21"/>
      </a:accent5>
      <a:accent6>
        <a:srgbClr val="61B614"/>
      </a:accent6>
      <a:hlink>
        <a:srgbClr val="A67B37"/>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ffb3011-b816-453c-9c2a-490f32c590ad" xsi:nil="true"/>
    <lcf76f155ced4ddcb4097134ff3c332f xmlns="ef31f160-6f78-41b5-a79c-54e69d747dc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38A527C667FC42B875C35EFF5DBCCA" ma:contentTypeVersion="14" ma:contentTypeDescription="Create a new document." ma:contentTypeScope="" ma:versionID="6e0874f7dac604f6e4c7e19aafe0a216">
  <xsd:schema xmlns:xsd="http://www.w3.org/2001/XMLSchema" xmlns:xs="http://www.w3.org/2001/XMLSchema" xmlns:p="http://schemas.microsoft.com/office/2006/metadata/properties" xmlns:ns2="ef31f160-6f78-41b5-a79c-54e69d747dcc" xmlns:ns3="0ffb3011-b816-453c-9c2a-490f32c590ad" targetNamespace="http://schemas.microsoft.com/office/2006/metadata/properties" ma:root="true" ma:fieldsID="93ad418135dd14720e1b264434a9a052" ns2:_="" ns3:_="">
    <xsd:import namespace="ef31f160-6f78-41b5-a79c-54e69d747dcc"/>
    <xsd:import namespace="0ffb3011-b816-453c-9c2a-490f32c590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1f160-6f78-41b5-a79c-54e69d747d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f360688d-70ba-47ac-ad24-25d6889a9ac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fb3011-b816-453c-9c2a-490f32c590a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f56487f-b10a-42e3-b9a9-48f6b491009c}" ma:internalName="TaxCatchAll" ma:showField="CatchAllData" ma:web="0ffb3011-b816-453c-9c2a-490f32c590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5908D-FC53-465D-99A3-4A89BE7E220F}">
  <ds:schemaRefs>
    <ds:schemaRef ds:uri="http://schemas.microsoft.com/sharepoint/v3/contenttype/forms"/>
  </ds:schemaRefs>
</ds:datastoreItem>
</file>

<file path=customXml/itemProps2.xml><?xml version="1.0" encoding="utf-8"?>
<ds:datastoreItem xmlns:ds="http://schemas.openxmlformats.org/officeDocument/2006/customXml" ds:itemID="{3E32F5EE-27D1-4737-98B5-540E6924EBE8}">
  <ds:schemaRefs>
    <ds:schemaRef ds:uri="http://schemas.openxmlformats.org/package/2006/metadata/core-properties"/>
    <ds:schemaRef ds:uri="http://purl.org/dc/dcmitype/"/>
    <ds:schemaRef ds:uri="http://schemas.microsoft.com/office/2006/documentManagement/types"/>
    <ds:schemaRef ds:uri="http://purl.org/dc/elements/1.1/"/>
    <ds:schemaRef ds:uri="ef31f160-6f78-41b5-a79c-54e69d747dcc"/>
    <ds:schemaRef ds:uri="http://www.w3.org/XML/1998/namespace"/>
    <ds:schemaRef ds:uri="http://schemas.microsoft.com/office/2006/metadata/properties"/>
    <ds:schemaRef ds:uri="http://purl.org/dc/terms/"/>
    <ds:schemaRef ds:uri="http://schemas.microsoft.com/office/infopath/2007/PartnerControls"/>
    <ds:schemaRef ds:uri="0ffb3011-b816-453c-9c2a-490f32c590ad"/>
  </ds:schemaRefs>
</ds:datastoreItem>
</file>

<file path=customXml/itemProps3.xml><?xml version="1.0" encoding="utf-8"?>
<ds:datastoreItem xmlns:ds="http://schemas.openxmlformats.org/officeDocument/2006/customXml" ds:itemID="{0F0E072F-54F5-4D00-A241-50EBEE687817}">
  <ds:schemaRefs>
    <ds:schemaRef ds:uri="0ffb3011-b816-453c-9c2a-490f32c590ad"/>
    <ds:schemaRef ds:uri="ef31f160-6f78-41b5-a79c-54e69d747d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110</TotalTime>
  <Words>2263</Words>
  <Application>Microsoft Macintosh PowerPoint</Application>
  <PresentationFormat>Widescreen</PresentationFormat>
  <Paragraphs>277</Paragraphs>
  <Slides>26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 Narrow</vt:lpstr>
      <vt:lpstr>Arial</vt:lpstr>
      <vt:lpstr>Calibri</vt:lpstr>
      <vt:lpstr>Courier New</vt:lpstr>
      <vt:lpstr>Felix Titling</vt:lpstr>
      <vt:lpstr>Goudy Old Style</vt:lpstr>
      <vt:lpstr>Times New Roman</vt:lpstr>
      <vt:lpstr>Wingdings</vt:lpstr>
      <vt:lpstr>Wingdings,Sans-Serif</vt:lpstr>
      <vt:lpstr>ArchwayVTI</vt:lpstr>
      <vt:lpstr>Large Language Models</vt:lpstr>
      <vt:lpstr>What we plan on covering</vt:lpstr>
      <vt:lpstr>What are LLMs?</vt:lpstr>
      <vt:lpstr>PowerPoint Presentation</vt:lpstr>
      <vt:lpstr>overview of GPT architecture</vt:lpstr>
      <vt:lpstr>PowerPoint Presentation</vt:lpstr>
      <vt:lpstr>vectorization</vt:lpstr>
      <vt:lpstr>PowerPoint Presentation</vt:lpstr>
      <vt:lpstr>PowerPoint Presentation</vt:lpstr>
      <vt:lpstr>PowerPoint Presentation</vt:lpstr>
      <vt:lpstr>LayerNorm </vt:lpstr>
      <vt:lpstr>Why Attention mechanisms</vt:lpstr>
      <vt:lpstr>Attention mechanics</vt:lpstr>
      <vt:lpstr>Attention Mechanisms</vt:lpstr>
      <vt:lpstr>Attention Mechanisms</vt:lpstr>
      <vt:lpstr>Attention Mechanisms</vt:lpstr>
      <vt:lpstr>Query, key, and value weights</vt:lpstr>
      <vt:lpstr>Attention mechanisms</vt:lpstr>
      <vt:lpstr>Dropout</vt:lpstr>
      <vt:lpstr>Feedforward layer</vt:lpstr>
      <vt:lpstr>Feedforward layer</vt:lpstr>
      <vt:lpstr>PowerPoint Presentation</vt:lpstr>
      <vt:lpstr>METHODS TO IMPROVE LLM TASK</vt:lpstr>
      <vt:lpstr>Sources</vt:lpstr>
      <vt:lpstr>WHO ARE WE?</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Pykiet, Cameron</cp:lastModifiedBy>
  <cp:revision>2</cp:revision>
  <dcterms:created xsi:type="dcterms:W3CDTF">2025-01-20T21:06:47Z</dcterms:created>
  <dcterms:modified xsi:type="dcterms:W3CDTF">2025-02-06T16:29:04Z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0x0101000438A527C667FC42B875C35EFF5DBCCA</vt:lpwstr>
  </property>
  <property fmtid="{D5CDD505-2E9C-101B-9397-08002B2CF9AE}" pid="3" name="MediaServiceImageTags">
    <vt:lpwstr/>
  </property>
</Properties>
</file>